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61" r:id="rId3"/>
    <p:sldId id="258" r:id="rId4"/>
    <p:sldId id="263" r:id="rId5"/>
    <p:sldId id="275" r:id="rId6"/>
    <p:sldId id="262" r:id="rId7"/>
    <p:sldId id="276" r:id="rId8"/>
    <p:sldId id="278" r:id="rId9"/>
    <p:sldId id="279" r:id="rId10"/>
    <p:sldId id="280" r:id="rId11"/>
    <p:sldId id="281" r:id="rId12"/>
    <p:sldId id="264" r:id="rId13"/>
    <p:sldId id="286" r:id="rId14"/>
    <p:sldId id="265" r:id="rId15"/>
    <p:sldId id="282" r:id="rId16"/>
    <p:sldId id="266" r:id="rId17"/>
    <p:sldId id="267" r:id="rId18"/>
    <p:sldId id="283" r:id="rId19"/>
    <p:sldId id="284" r:id="rId20"/>
    <p:sldId id="269" r:id="rId21"/>
    <p:sldId id="285" r:id="rId22"/>
    <p:sldId id="270" r:id="rId23"/>
    <p:sldId id="271" r:id="rId24"/>
    <p:sldId id="274" r:id="rId25"/>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敬锁" initials="王" lastIdx="1" clrIdx="0">
    <p:extLst>
      <p:ext uri="{19B8F6BF-5375-455C-9EA6-DF929625EA0E}">
        <p15:presenceInfo xmlns:p15="http://schemas.microsoft.com/office/powerpoint/2012/main" userId="01df7ca34221e97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26" autoAdjust="0"/>
    <p:restoredTop sz="94610"/>
  </p:normalViewPr>
  <p:slideViewPr>
    <p:cSldViewPr snapToGrid="0" snapToObjects="1">
      <p:cViewPr varScale="1">
        <p:scale>
          <a:sx n="149" d="100"/>
          <a:sy n="149" d="100"/>
        </p:scale>
        <p:origin x="53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270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382179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968196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white_colorful_triangle_abstract_20230401/Cover-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atalog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white_colorful_triangle_abstract_20230401/Catalog-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ssion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white_colorful_triangle_abstract_20230401/Session-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white_colorful_triangle_abstract_20230401/End-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d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white_colorful_triangle_abstract_20230401/End-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7.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1238250" y="904875"/>
            <a:ext cx="6763703" cy="1333500"/>
          </a:xfrm>
          <a:prstGeom prst="rect">
            <a:avLst/>
          </a:prstGeom>
          <a:noFill/>
          <a:ln/>
        </p:spPr>
        <p:txBody>
          <a:bodyPr wrap="square" rtlCol="0" anchor="b"/>
          <a:lstStyle/>
          <a:p>
            <a:pPr marL="0" indent="0" algn="ctr">
              <a:buNone/>
            </a:pPr>
            <a:r>
              <a:rPr lang="en-US" sz="3600" dirty="0" err="1">
                <a:solidFill>
                  <a:srgbClr val="000000"/>
                </a:solidFill>
                <a:latin typeface="Noto Sans SC" pitchFamily="34" charset="0"/>
                <a:ea typeface="Noto Sans SC" pitchFamily="34" charset="-122"/>
                <a:cs typeface="Noto Sans SC" pitchFamily="34" charset="-120"/>
              </a:rPr>
              <a:t>基于帧差法的车辆运动检测研究</a:t>
            </a:r>
            <a:endParaRPr lang="en-US" sz="3600" dirty="0"/>
          </a:p>
        </p:txBody>
      </p:sp>
      <p:sp>
        <p:nvSpPr>
          <p:cNvPr id="3" name="Text 1"/>
          <p:cNvSpPr/>
          <p:nvPr/>
        </p:nvSpPr>
        <p:spPr>
          <a:xfrm>
            <a:off x="5722698" y="3143251"/>
            <a:ext cx="1886645" cy="705149"/>
          </a:xfrm>
          <a:prstGeom prst="rect">
            <a:avLst/>
          </a:prstGeom>
          <a:noFill/>
          <a:ln/>
        </p:spPr>
        <p:txBody>
          <a:bodyPr wrap="square" rtlCol="0" anchor="t"/>
          <a:lstStyle/>
          <a:p>
            <a:r>
              <a:rPr lang="zh-CN" altLang="en-US" sz="2048" dirty="0">
                <a:solidFill>
                  <a:srgbClr val="D95204"/>
                </a:solidFill>
                <a:latin typeface="Noto Sans SC" pitchFamily="34" charset="0"/>
                <a:ea typeface="Noto Sans SC" pitchFamily="34" charset="-122"/>
              </a:rPr>
              <a:t>姓名：王敬锁</a:t>
            </a:r>
            <a:endParaRPr lang="en-US" altLang="zh-CN" sz="2048" dirty="0">
              <a:solidFill>
                <a:srgbClr val="D95204"/>
              </a:solidFill>
              <a:latin typeface="Noto Sans SC" pitchFamily="34" charset="0"/>
              <a:ea typeface="Noto Sans SC" pitchFamily="34" charset="-122"/>
            </a:endParaRPr>
          </a:p>
          <a:p>
            <a:pPr marL="0" indent="0">
              <a:buNone/>
            </a:pPr>
            <a:r>
              <a:rPr lang="zh-CN" altLang="en-US" sz="2048" dirty="0">
                <a:solidFill>
                  <a:srgbClr val="D95204"/>
                </a:solidFill>
                <a:latin typeface="Noto Sans SC" pitchFamily="34" charset="0"/>
                <a:ea typeface="Noto Sans SC" pitchFamily="34" charset="-122"/>
                <a:cs typeface="Noto Sans SC" pitchFamily="34" charset="-120"/>
              </a:rPr>
              <a:t>导师：石璠</a:t>
            </a:r>
            <a:endParaRPr lang="en-US" altLang="zh-CN" sz="2048" dirty="0">
              <a:solidFill>
                <a:srgbClr val="D95204"/>
              </a:solidFill>
              <a:latin typeface="Noto Sans SC" pitchFamily="34" charset="0"/>
              <a:ea typeface="Noto Sans SC" pitchFamily="34" charset="-122"/>
              <a:cs typeface="Noto Sans SC" pitchFamily="34" charset="-120"/>
            </a:endParaRPr>
          </a:p>
        </p:txBody>
      </p:sp>
      <p:pic>
        <p:nvPicPr>
          <p:cNvPr id="5" name="图片 4">
            <a:extLst>
              <a:ext uri="{FF2B5EF4-FFF2-40B4-BE49-F238E27FC236}">
                <a16:creationId xmlns:a16="http://schemas.microsoft.com/office/drawing/2014/main" id="{DC8242D8-22FF-AF89-0767-04F33552DE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0" y="-1"/>
            <a:ext cx="4352544" cy="10439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A4076774-4ED0-1009-416A-090A2034F357}"/>
              </a:ext>
            </a:extLst>
          </p:cNvPr>
          <p:cNvSpPr/>
          <p:nvPr/>
        </p:nvSpPr>
        <p:spPr>
          <a:xfrm>
            <a:off x="355148" y="228600"/>
            <a:ext cx="8213542" cy="55245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C909D"/>
                </a:solidFill>
                <a:effectLst/>
                <a:uLnTx/>
                <a:uFillTx/>
                <a:latin typeface="Noto Sans SC" pitchFamily="34" charset="0"/>
                <a:ea typeface="Noto Sans SC" pitchFamily="34" charset="-122"/>
                <a:cs typeface="Noto Sans SC" pitchFamily="34" charset="-120"/>
              </a:rPr>
              <a:t> </a:t>
            </a:r>
            <a:r>
              <a:rPr kumimoji="0" lang="zh-CN" altLang="en-US" sz="2400" b="1" i="0" u="none" strike="noStrike" kern="1200" cap="none" spc="0" normalizeH="0" baseline="0" noProof="0" dirty="0">
                <a:ln>
                  <a:noFill/>
                </a:ln>
                <a:solidFill>
                  <a:srgbClr val="2C909D"/>
                </a:solidFill>
                <a:effectLst/>
                <a:uLnTx/>
                <a:uFillTx/>
                <a:latin typeface="Noto Sans SC" pitchFamily="34" charset="0"/>
                <a:ea typeface="Noto Sans SC" pitchFamily="34" charset="-122"/>
                <a:cs typeface="Noto Sans SC" pitchFamily="34" charset="-120"/>
              </a:rPr>
              <a:t>四帧差分法</a:t>
            </a:r>
            <a:r>
              <a:rPr lang="zh-CN" altLang="en-US" sz="2400" b="1" dirty="0">
                <a:solidFill>
                  <a:srgbClr val="2C909D"/>
                </a:solidFill>
                <a:latin typeface="Noto Sans SC" pitchFamily="34" charset="0"/>
                <a:ea typeface="Noto Sans SC" pitchFamily="34" charset="-122"/>
                <a:cs typeface="Noto Sans SC" pitchFamily="34" charset="-120"/>
              </a:rPr>
              <a:t>形式二</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0E812A9-EA5A-5904-B967-0D1E3A82257D}"/>
                  </a:ext>
                </a:extLst>
              </p:cNvPr>
              <p:cNvSpPr/>
              <p:nvPr/>
            </p:nvSpPr>
            <p:spPr>
              <a:xfrm>
                <a:off x="355148" y="2106462"/>
                <a:ext cx="206340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第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n+1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帧图像</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oMath>
                </a14:m>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4" name="矩形 3">
                <a:extLst>
                  <a:ext uri="{FF2B5EF4-FFF2-40B4-BE49-F238E27FC236}">
                    <a16:creationId xmlns:a16="http://schemas.microsoft.com/office/drawing/2014/main" id="{C0E812A9-EA5A-5904-B967-0D1E3A82257D}"/>
                  </a:ext>
                </a:extLst>
              </p:cNvPr>
              <p:cNvSpPr>
                <a:spLocks noRot="1" noChangeAspect="1" noMove="1" noResize="1" noEditPoints="1" noAdjustHandles="1" noChangeArrowheads="1" noChangeShapeType="1" noTextEdit="1"/>
              </p:cNvSpPr>
              <p:nvPr/>
            </p:nvSpPr>
            <p:spPr>
              <a:xfrm>
                <a:off x="355148" y="2106462"/>
                <a:ext cx="2063404" cy="414528"/>
              </a:xfrm>
              <a:prstGeom prst="rect">
                <a:avLst/>
              </a:prstGeom>
              <a:blipFill>
                <a:blip r:embed="rId2"/>
                <a:stretch>
                  <a:fillRect l="-293" t="-1429"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544CC7A-A05E-9423-3132-359F11DAEE98}"/>
                  </a:ext>
                </a:extLst>
              </p:cNvPr>
              <p:cNvSpPr/>
              <p:nvPr/>
            </p:nvSpPr>
            <p:spPr>
              <a:xfrm>
                <a:off x="3494531" y="1668325"/>
                <a:ext cx="1652818"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差分图像</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13</m:t>
                        </m:r>
                      </m:sub>
                    </m:sSub>
                  </m:oMath>
                </a14:m>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5" name="矩形 4">
                <a:extLst>
                  <a:ext uri="{FF2B5EF4-FFF2-40B4-BE49-F238E27FC236}">
                    <a16:creationId xmlns:a16="http://schemas.microsoft.com/office/drawing/2014/main" id="{D544CC7A-A05E-9423-3132-359F11DAEE98}"/>
                  </a:ext>
                </a:extLst>
              </p:cNvPr>
              <p:cNvSpPr>
                <a:spLocks noRot="1" noChangeAspect="1" noMove="1" noResize="1" noEditPoints="1" noAdjustHandles="1" noChangeArrowheads="1" noChangeShapeType="1" noTextEdit="1"/>
              </p:cNvSpPr>
              <p:nvPr/>
            </p:nvSpPr>
            <p:spPr>
              <a:xfrm>
                <a:off x="3494531" y="1668325"/>
                <a:ext cx="1652818" cy="414528"/>
              </a:xfrm>
              <a:prstGeom prst="rect">
                <a:avLst/>
              </a:prstGeom>
              <a:blipFill>
                <a:blip r:embed="rId3"/>
                <a:stretch>
                  <a:fillRect t="-1429"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29A264B8-C80D-0C5D-2E4F-A50ACEA58E65}"/>
                  </a:ext>
                </a:extLst>
              </p:cNvPr>
              <p:cNvSpPr/>
              <p:nvPr/>
            </p:nvSpPr>
            <p:spPr>
              <a:xfrm>
                <a:off x="355148" y="1231769"/>
                <a:ext cx="206340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第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n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帧图像</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b>
                    </m:sSub>
                  </m:oMath>
                </a14:m>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16" name="矩形 15">
                <a:extLst>
                  <a:ext uri="{FF2B5EF4-FFF2-40B4-BE49-F238E27FC236}">
                    <a16:creationId xmlns:a16="http://schemas.microsoft.com/office/drawing/2014/main" id="{29A264B8-C80D-0C5D-2E4F-A50ACEA58E65}"/>
                  </a:ext>
                </a:extLst>
              </p:cNvPr>
              <p:cNvSpPr>
                <a:spLocks noRot="1" noChangeAspect="1" noMove="1" noResize="1" noEditPoints="1" noAdjustHandles="1" noChangeArrowheads="1" noChangeShapeType="1" noTextEdit="1"/>
              </p:cNvSpPr>
              <p:nvPr/>
            </p:nvSpPr>
            <p:spPr>
              <a:xfrm>
                <a:off x="355148" y="1231769"/>
                <a:ext cx="2063404" cy="414528"/>
              </a:xfrm>
              <a:prstGeom prst="rect">
                <a:avLst/>
              </a:prstGeom>
              <a:blipFill>
                <a:blip r:embed="rId4"/>
                <a:stretch>
                  <a:fillRect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7A9A6935-C409-1107-2384-0FD7815B2351}"/>
                  </a:ext>
                </a:extLst>
              </p:cNvPr>
              <p:cNvSpPr/>
              <p:nvPr/>
            </p:nvSpPr>
            <p:spPr>
              <a:xfrm>
                <a:off x="355148" y="2987495"/>
                <a:ext cx="206340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第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n+2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帧图像</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a14:m>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17" name="矩形 16">
                <a:extLst>
                  <a:ext uri="{FF2B5EF4-FFF2-40B4-BE49-F238E27FC236}">
                    <a16:creationId xmlns:a16="http://schemas.microsoft.com/office/drawing/2014/main" id="{7A9A6935-C409-1107-2384-0FD7815B2351}"/>
                  </a:ext>
                </a:extLst>
              </p:cNvPr>
              <p:cNvSpPr>
                <a:spLocks noRot="1" noChangeAspect="1" noMove="1" noResize="1" noEditPoints="1" noAdjustHandles="1" noChangeArrowheads="1" noChangeShapeType="1" noTextEdit="1"/>
              </p:cNvSpPr>
              <p:nvPr/>
            </p:nvSpPr>
            <p:spPr>
              <a:xfrm>
                <a:off x="355148" y="2987495"/>
                <a:ext cx="2063404" cy="414528"/>
              </a:xfrm>
              <a:prstGeom prst="rect">
                <a:avLst/>
              </a:prstGeom>
              <a:blipFill>
                <a:blip r:embed="rId5"/>
                <a:stretch>
                  <a:fillRect l="-293"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6D7E8055-A783-D2ED-7866-7B573F23C710}"/>
                  </a:ext>
                </a:extLst>
              </p:cNvPr>
              <p:cNvSpPr/>
              <p:nvPr/>
            </p:nvSpPr>
            <p:spPr>
              <a:xfrm>
                <a:off x="3494531" y="3426407"/>
                <a:ext cx="1652818"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差分图像</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24</m:t>
                        </m:r>
                      </m:sub>
                    </m:sSub>
                  </m:oMath>
                </a14:m>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26" name="矩形 25">
                <a:extLst>
                  <a:ext uri="{FF2B5EF4-FFF2-40B4-BE49-F238E27FC236}">
                    <a16:creationId xmlns:a16="http://schemas.microsoft.com/office/drawing/2014/main" id="{6D7E8055-A783-D2ED-7866-7B573F23C710}"/>
                  </a:ext>
                </a:extLst>
              </p:cNvPr>
              <p:cNvSpPr>
                <a:spLocks noRot="1" noChangeAspect="1" noMove="1" noResize="1" noEditPoints="1" noAdjustHandles="1" noChangeArrowheads="1" noChangeShapeType="1" noTextEdit="1"/>
              </p:cNvSpPr>
              <p:nvPr/>
            </p:nvSpPr>
            <p:spPr>
              <a:xfrm>
                <a:off x="3494531" y="3426407"/>
                <a:ext cx="1652818" cy="414528"/>
              </a:xfrm>
              <a:prstGeom prst="rect">
                <a:avLst/>
              </a:prstGeom>
              <a:blipFill>
                <a:blip r:embed="rId6"/>
                <a:stretch>
                  <a:fillRect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89577061-32BF-F2CF-A8BF-5234944C89F9}"/>
                  </a:ext>
                </a:extLst>
              </p:cNvPr>
              <p:cNvSpPr/>
              <p:nvPr/>
            </p:nvSpPr>
            <p:spPr>
              <a:xfrm>
                <a:off x="355148" y="3873256"/>
                <a:ext cx="206340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第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n+3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帧图像</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b>
                    </m:sSub>
                  </m:oMath>
                </a14:m>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64" name="矩形 63">
                <a:extLst>
                  <a:ext uri="{FF2B5EF4-FFF2-40B4-BE49-F238E27FC236}">
                    <a16:creationId xmlns:a16="http://schemas.microsoft.com/office/drawing/2014/main" id="{89577061-32BF-F2CF-A8BF-5234944C89F9}"/>
                  </a:ext>
                </a:extLst>
              </p:cNvPr>
              <p:cNvSpPr>
                <a:spLocks noRot="1" noChangeAspect="1" noMove="1" noResize="1" noEditPoints="1" noAdjustHandles="1" noChangeArrowheads="1" noChangeShapeType="1" noTextEdit="1"/>
              </p:cNvSpPr>
              <p:nvPr/>
            </p:nvSpPr>
            <p:spPr>
              <a:xfrm>
                <a:off x="355148" y="3873256"/>
                <a:ext cx="2063404" cy="414528"/>
              </a:xfrm>
              <a:prstGeom prst="rect">
                <a:avLst/>
              </a:prstGeom>
              <a:blipFill>
                <a:blip r:embed="rId7"/>
                <a:stretch>
                  <a:fillRect l="-293" b="-15714"/>
                </a:stretch>
              </a:blipFill>
            </p:spPr>
            <p:txBody>
              <a:bodyPr/>
              <a:lstStyle/>
              <a:p>
                <a:r>
                  <a:rPr lang="zh-CN" altLang="en-US">
                    <a:noFill/>
                  </a:rPr>
                  <a:t> </a:t>
                </a:r>
              </a:p>
            </p:txBody>
          </p:sp>
        </mc:Fallback>
      </mc:AlternateContent>
      <p:cxnSp>
        <p:nvCxnSpPr>
          <p:cNvPr id="72" name="连接符: 肘形 71">
            <a:extLst>
              <a:ext uri="{FF2B5EF4-FFF2-40B4-BE49-F238E27FC236}">
                <a16:creationId xmlns:a16="http://schemas.microsoft.com/office/drawing/2014/main" id="{212A7376-F70E-490E-C2DA-3FD7F9570DF0}"/>
              </a:ext>
            </a:extLst>
          </p:cNvPr>
          <p:cNvCxnSpPr>
            <a:stCxn id="16" idx="3"/>
            <a:endCxn id="5" idx="1"/>
          </p:cNvCxnSpPr>
          <p:nvPr/>
        </p:nvCxnSpPr>
        <p:spPr>
          <a:xfrm>
            <a:off x="2418552" y="1439033"/>
            <a:ext cx="1075979" cy="436556"/>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4" name="连接符: 肘形 73">
            <a:extLst>
              <a:ext uri="{FF2B5EF4-FFF2-40B4-BE49-F238E27FC236}">
                <a16:creationId xmlns:a16="http://schemas.microsoft.com/office/drawing/2014/main" id="{4E1EB4AF-C276-24D4-8A8F-881EAA7AF479}"/>
              </a:ext>
            </a:extLst>
          </p:cNvPr>
          <p:cNvCxnSpPr>
            <a:cxnSpLocks/>
            <a:stCxn id="4" idx="3"/>
            <a:endCxn id="26" idx="1"/>
          </p:cNvCxnSpPr>
          <p:nvPr/>
        </p:nvCxnSpPr>
        <p:spPr>
          <a:xfrm>
            <a:off x="2418552" y="2313726"/>
            <a:ext cx="1075979" cy="1319945"/>
          </a:xfrm>
          <a:prstGeom prst="bentConnector3">
            <a:avLst>
              <a:gd name="adj1" fmla="val 6926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连接符: 肘形 75">
            <a:extLst>
              <a:ext uri="{FF2B5EF4-FFF2-40B4-BE49-F238E27FC236}">
                <a16:creationId xmlns:a16="http://schemas.microsoft.com/office/drawing/2014/main" id="{C8712FF5-E8F1-C56D-8091-4260AC274B0E}"/>
              </a:ext>
            </a:extLst>
          </p:cNvPr>
          <p:cNvCxnSpPr>
            <a:cxnSpLocks/>
            <a:stCxn id="17" idx="3"/>
            <a:endCxn id="5" idx="1"/>
          </p:cNvCxnSpPr>
          <p:nvPr/>
        </p:nvCxnSpPr>
        <p:spPr>
          <a:xfrm flipV="1">
            <a:off x="2418552" y="1875589"/>
            <a:ext cx="1075979" cy="1319170"/>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8" name="连接符: 肘形 77">
            <a:extLst>
              <a:ext uri="{FF2B5EF4-FFF2-40B4-BE49-F238E27FC236}">
                <a16:creationId xmlns:a16="http://schemas.microsoft.com/office/drawing/2014/main" id="{667C3E98-13DC-22D7-2C27-B83376195DDD}"/>
              </a:ext>
            </a:extLst>
          </p:cNvPr>
          <p:cNvCxnSpPr>
            <a:stCxn id="64" idx="3"/>
            <a:endCxn id="26" idx="1"/>
          </p:cNvCxnSpPr>
          <p:nvPr/>
        </p:nvCxnSpPr>
        <p:spPr>
          <a:xfrm flipV="1">
            <a:off x="2418552" y="3633671"/>
            <a:ext cx="1075979" cy="446849"/>
          </a:xfrm>
          <a:prstGeom prst="bentConnector3">
            <a:avLst>
              <a:gd name="adj1" fmla="val 69263"/>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矩形 78">
            <a:extLst>
              <a:ext uri="{FF2B5EF4-FFF2-40B4-BE49-F238E27FC236}">
                <a16:creationId xmlns:a16="http://schemas.microsoft.com/office/drawing/2014/main" id="{ED797A0C-6262-D650-B1B6-B6D535DB0580}"/>
              </a:ext>
            </a:extLst>
          </p:cNvPr>
          <p:cNvSpPr/>
          <p:nvPr/>
        </p:nvSpPr>
        <p:spPr>
          <a:xfrm>
            <a:off x="5789313" y="2520990"/>
            <a:ext cx="1074783"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二值化</a:t>
            </a:r>
          </a:p>
        </p:txBody>
      </p:sp>
      <p:cxnSp>
        <p:nvCxnSpPr>
          <p:cNvPr id="81" name="连接符: 肘形 80">
            <a:extLst>
              <a:ext uri="{FF2B5EF4-FFF2-40B4-BE49-F238E27FC236}">
                <a16:creationId xmlns:a16="http://schemas.microsoft.com/office/drawing/2014/main" id="{5B6997A4-C4CE-9FBB-89E9-F5515F7A657C}"/>
              </a:ext>
            </a:extLst>
          </p:cNvPr>
          <p:cNvCxnSpPr>
            <a:stCxn id="5" idx="3"/>
            <a:endCxn id="79" idx="1"/>
          </p:cNvCxnSpPr>
          <p:nvPr/>
        </p:nvCxnSpPr>
        <p:spPr>
          <a:xfrm>
            <a:off x="5147349" y="1875589"/>
            <a:ext cx="641964" cy="852665"/>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3" name="连接符: 肘形 82">
            <a:extLst>
              <a:ext uri="{FF2B5EF4-FFF2-40B4-BE49-F238E27FC236}">
                <a16:creationId xmlns:a16="http://schemas.microsoft.com/office/drawing/2014/main" id="{B63F6AB7-26AF-472D-798D-BA6C51A6C26F}"/>
              </a:ext>
            </a:extLst>
          </p:cNvPr>
          <p:cNvCxnSpPr>
            <a:stCxn id="26" idx="3"/>
            <a:endCxn id="79" idx="1"/>
          </p:cNvCxnSpPr>
          <p:nvPr/>
        </p:nvCxnSpPr>
        <p:spPr>
          <a:xfrm flipV="1">
            <a:off x="5147349" y="2728254"/>
            <a:ext cx="641964" cy="905417"/>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sp>
        <p:nvSpPr>
          <p:cNvPr id="84" name="矩形 83">
            <a:extLst>
              <a:ext uri="{FF2B5EF4-FFF2-40B4-BE49-F238E27FC236}">
                <a16:creationId xmlns:a16="http://schemas.microsoft.com/office/drawing/2014/main" id="{088EDA94-46E2-EC01-38DF-B96EED830E6B}"/>
              </a:ext>
            </a:extLst>
          </p:cNvPr>
          <p:cNvSpPr/>
          <p:nvPr/>
        </p:nvSpPr>
        <p:spPr>
          <a:xfrm>
            <a:off x="6581363" y="1426451"/>
            <a:ext cx="1365829"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两结果相与</a:t>
            </a:r>
          </a:p>
        </p:txBody>
      </p:sp>
      <p:cxnSp>
        <p:nvCxnSpPr>
          <p:cNvPr id="86" name="连接符: 肘形 85">
            <a:extLst>
              <a:ext uri="{FF2B5EF4-FFF2-40B4-BE49-F238E27FC236}">
                <a16:creationId xmlns:a16="http://schemas.microsoft.com/office/drawing/2014/main" id="{07A0337D-ABDF-EE2E-96F1-2012B6A65EBD}"/>
              </a:ext>
            </a:extLst>
          </p:cNvPr>
          <p:cNvCxnSpPr>
            <a:stCxn id="79" idx="0"/>
            <a:endCxn id="84" idx="1"/>
          </p:cNvCxnSpPr>
          <p:nvPr/>
        </p:nvCxnSpPr>
        <p:spPr>
          <a:xfrm rot="5400000" flipH="1" flipV="1">
            <a:off x="6010397" y="1950024"/>
            <a:ext cx="887275" cy="254658"/>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sp>
        <p:nvSpPr>
          <p:cNvPr id="87" name="矩形 86">
            <a:extLst>
              <a:ext uri="{FF2B5EF4-FFF2-40B4-BE49-F238E27FC236}">
                <a16:creationId xmlns:a16="http://schemas.microsoft.com/office/drawing/2014/main" id="{B7E19505-B531-2163-4077-2F7F1D6A348E}"/>
              </a:ext>
            </a:extLst>
          </p:cNvPr>
          <p:cNvSpPr/>
          <p:nvPr/>
        </p:nvSpPr>
        <p:spPr>
          <a:xfrm>
            <a:off x="6652411" y="3625616"/>
            <a:ext cx="1223735"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运动目标</a:t>
            </a:r>
          </a:p>
        </p:txBody>
      </p:sp>
      <p:cxnSp>
        <p:nvCxnSpPr>
          <p:cNvPr id="90" name="直接箭头连接符 89">
            <a:extLst>
              <a:ext uri="{FF2B5EF4-FFF2-40B4-BE49-F238E27FC236}">
                <a16:creationId xmlns:a16="http://schemas.microsoft.com/office/drawing/2014/main" id="{7D811C9D-3512-CA44-9102-5D09C6272DA9}"/>
              </a:ext>
            </a:extLst>
          </p:cNvPr>
          <p:cNvCxnSpPr>
            <a:stCxn id="84" idx="2"/>
            <a:endCxn id="87" idx="0"/>
          </p:cNvCxnSpPr>
          <p:nvPr/>
        </p:nvCxnSpPr>
        <p:spPr>
          <a:xfrm>
            <a:off x="7264278" y="1840979"/>
            <a:ext cx="1" cy="178463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35948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A4076774-4ED0-1009-416A-090A2034F357}"/>
              </a:ext>
            </a:extLst>
          </p:cNvPr>
          <p:cNvSpPr/>
          <p:nvPr/>
        </p:nvSpPr>
        <p:spPr>
          <a:xfrm>
            <a:off x="355148" y="228600"/>
            <a:ext cx="8213542" cy="55245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C909D"/>
                </a:solidFill>
                <a:effectLst/>
                <a:uLnTx/>
                <a:uFillTx/>
                <a:latin typeface="Noto Sans SC" pitchFamily="34" charset="0"/>
                <a:ea typeface="Noto Sans SC" pitchFamily="34" charset="-122"/>
                <a:cs typeface="Noto Sans SC" pitchFamily="34" charset="-120"/>
              </a:rPr>
              <a:t> </a:t>
            </a:r>
            <a:r>
              <a:rPr lang="zh-CN" altLang="en-US" sz="2400" b="1" dirty="0">
                <a:solidFill>
                  <a:srgbClr val="2C909D"/>
                </a:solidFill>
                <a:latin typeface="Noto Sans SC" pitchFamily="34" charset="0"/>
                <a:ea typeface="Noto Sans SC" pitchFamily="34" charset="-122"/>
                <a:cs typeface="Noto Sans SC" pitchFamily="34" charset="-120"/>
              </a:rPr>
              <a:t>五</a:t>
            </a:r>
            <a:r>
              <a:rPr kumimoji="0" lang="zh-CN" altLang="en-US" sz="2400" b="1" i="0" u="none" strike="noStrike" kern="1200" cap="none" spc="0" normalizeH="0" baseline="0" noProof="0" dirty="0">
                <a:ln>
                  <a:noFill/>
                </a:ln>
                <a:solidFill>
                  <a:srgbClr val="2C909D"/>
                </a:solidFill>
                <a:effectLst/>
                <a:uLnTx/>
                <a:uFillTx/>
                <a:latin typeface="Noto Sans SC" pitchFamily="34" charset="0"/>
                <a:ea typeface="Noto Sans SC" pitchFamily="34" charset="-122"/>
                <a:cs typeface="Noto Sans SC" pitchFamily="34" charset="-120"/>
              </a:rPr>
              <a:t>帧差分法</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0E812A9-EA5A-5904-B967-0D1E3A82257D}"/>
                  </a:ext>
                </a:extLst>
              </p:cNvPr>
              <p:cNvSpPr/>
              <p:nvPr/>
            </p:nvSpPr>
            <p:spPr>
              <a:xfrm>
                <a:off x="355148" y="1886616"/>
                <a:ext cx="206340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第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n-1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帧图像</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oMath>
                </a14:m>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4" name="矩形 3">
                <a:extLst>
                  <a:ext uri="{FF2B5EF4-FFF2-40B4-BE49-F238E27FC236}">
                    <a16:creationId xmlns:a16="http://schemas.microsoft.com/office/drawing/2014/main" id="{C0E812A9-EA5A-5904-B967-0D1E3A82257D}"/>
                  </a:ext>
                </a:extLst>
              </p:cNvPr>
              <p:cNvSpPr>
                <a:spLocks noRot="1" noChangeAspect="1" noMove="1" noResize="1" noEditPoints="1" noAdjustHandles="1" noChangeArrowheads="1" noChangeShapeType="1" noTextEdit="1"/>
              </p:cNvSpPr>
              <p:nvPr/>
            </p:nvSpPr>
            <p:spPr>
              <a:xfrm>
                <a:off x="355148" y="1886616"/>
                <a:ext cx="2063404" cy="414528"/>
              </a:xfrm>
              <a:prstGeom prst="rect">
                <a:avLst/>
              </a:prstGeom>
              <a:blipFill>
                <a:blip r:embed="rId2"/>
                <a:stretch>
                  <a:fillRect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544CC7A-A05E-9423-3132-359F11DAEE98}"/>
                  </a:ext>
                </a:extLst>
              </p:cNvPr>
              <p:cNvSpPr/>
              <p:nvPr/>
            </p:nvSpPr>
            <p:spPr>
              <a:xfrm>
                <a:off x="3101467" y="1424472"/>
                <a:ext cx="1652818"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差分图像</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13</m:t>
                        </m:r>
                      </m:sub>
                    </m:sSub>
                  </m:oMath>
                </a14:m>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5" name="矩形 4">
                <a:extLst>
                  <a:ext uri="{FF2B5EF4-FFF2-40B4-BE49-F238E27FC236}">
                    <a16:creationId xmlns:a16="http://schemas.microsoft.com/office/drawing/2014/main" id="{D544CC7A-A05E-9423-3132-359F11DAEE98}"/>
                  </a:ext>
                </a:extLst>
              </p:cNvPr>
              <p:cNvSpPr>
                <a:spLocks noRot="1" noChangeAspect="1" noMove="1" noResize="1" noEditPoints="1" noAdjustHandles="1" noChangeArrowheads="1" noChangeShapeType="1" noTextEdit="1"/>
              </p:cNvSpPr>
              <p:nvPr/>
            </p:nvSpPr>
            <p:spPr>
              <a:xfrm>
                <a:off x="3101467" y="1424472"/>
                <a:ext cx="1652818" cy="414528"/>
              </a:xfrm>
              <a:prstGeom prst="rect">
                <a:avLst/>
              </a:prstGeom>
              <a:blipFill>
                <a:blip r:embed="rId3"/>
                <a:stretch>
                  <a:fillRect t="-1429"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29A264B8-C80D-0C5D-2E4F-A50ACEA58E65}"/>
                  </a:ext>
                </a:extLst>
              </p:cNvPr>
              <p:cNvSpPr/>
              <p:nvPr/>
            </p:nvSpPr>
            <p:spPr>
              <a:xfrm>
                <a:off x="355148" y="1011923"/>
                <a:ext cx="206340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第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n-2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帧图像</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a14:m>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16" name="矩形 15">
                <a:extLst>
                  <a:ext uri="{FF2B5EF4-FFF2-40B4-BE49-F238E27FC236}">
                    <a16:creationId xmlns:a16="http://schemas.microsoft.com/office/drawing/2014/main" id="{29A264B8-C80D-0C5D-2E4F-A50ACEA58E65}"/>
                  </a:ext>
                </a:extLst>
              </p:cNvPr>
              <p:cNvSpPr>
                <a:spLocks noRot="1" noChangeAspect="1" noMove="1" noResize="1" noEditPoints="1" noAdjustHandles="1" noChangeArrowheads="1" noChangeShapeType="1" noTextEdit="1"/>
              </p:cNvSpPr>
              <p:nvPr/>
            </p:nvSpPr>
            <p:spPr>
              <a:xfrm>
                <a:off x="355148" y="1011923"/>
                <a:ext cx="2063404" cy="414528"/>
              </a:xfrm>
              <a:prstGeom prst="rect">
                <a:avLst/>
              </a:prstGeom>
              <a:blipFill>
                <a:blip r:embed="rId4"/>
                <a:stretch>
                  <a:fillRect t="-1429"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7A9A6935-C409-1107-2384-0FD7815B2351}"/>
                  </a:ext>
                </a:extLst>
              </p:cNvPr>
              <p:cNvSpPr/>
              <p:nvPr/>
            </p:nvSpPr>
            <p:spPr>
              <a:xfrm>
                <a:off x="355148" y="2767649"/>
                <a:ext cx="206340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第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n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帧图像</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b>
                    </m:sSub>
                  </m:oMath>
                </a14:m>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17" name="矩形 16">
                <a:extLst>
                  <a:ext uri="{FF2B5EF4-FFF2-40B4-BE49-F238E27FC236}">
                    <a16:creationId xmlns:a16="http://schemas.microsoft.com/office/drawing/2014/main" id="{7A9A6935-C409-1107-2384-0FD7815B2351}"/>
                  </a:ext>
                </a:extLst>
              </p:cNvPr>
              <p:cNvSpPr>
                <a:spLocks noRot="1" noChangeAspect="1" noMove="1" noResize="1" noEditPoints="1" noAdjustHandles="1" noChangeArrowheads="1" noChangeShapeType="1" noTextEdit="1"/>
              </p:cNvSpPr>
              <p:nvPr/>
            </p:nvSpPr>
            <p:spPr>
              <a:xfrm>
                <a:off x="355148" y="2767649"/>
                <a:ext cx="2063404" cy="414528"/>
              </a:xfrm>
              <a:prstGeom prst="rect">
                <a:avLst/>
              </a:prstGeom>
              <a:blipFill>
                <a:blip r:embed="rId5"/>
                <a:stretch>
                  <a:fillRect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6D7E8055-A783-D2ED-7866-7B573F23C710}"/>
                  </a:ext>
                </a:extLst>
              </p:cNvPr>
              <p:cNvSpPr/>
              <p:nvPr/>
            </p:nvSpPr>
            <p:spPr>
              <a:xfrm>
                <a:off x="3101467" y="2523796"/>
                <a:ext cx="1652818"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差分图像</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23</m:t>
                        </m:r>
                      </m:sub>
                    </m:sSub>
                  </m:oMath>
                </a14:m>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26" name="矩形 25">
                <a:extLst>
                  <a:ext uri="{FF2B5EF4-FFF2-40B4-BE49-F238E27FC236}">
                    <a16:creationId xmlns:a16="http://schemas.microsoft.com/office/drawing/2014/main" id="{6D7E8055-A783-D2ED-7866-7B573F23C710}"/>
                  </a:ext>
                </a:extLst>
              </p:cNvPr>
              <p:cNvSpPr>
                <a:spLocks noRot="1" noChangeAspect="1" noMove="1" noResize="1" noEditPoints="1" noAdjustHandles="1" noChangeArrowheads="1" noChangeShapeType="1" noTextEdit="1"/>
              </p:cNvSpPr>
              <p:nvPr/>
            </p:nvSpPr>
            <p:spPr>
              <a:xfrm>
                <a:off x="3101467" y="2523796"/>
                <a:ext cx="1652818" cy="414528"/>
              </a:xfrm>
              <a:prstGeom prst="rect">
                <a:avLst/>
              </a:prstGeom>
              <a:blipFill>
                <a:blip r:embed="rId6"/>
                <a:stretch>
                  <a:fillRect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ED797A0C-6262-D650-B1B6-B6D535DB0580}"/>
                  </a:ext>
                </a:extLst>
              </p:cNvPr>
              <p:cNvSpPr/>
              <p:nvPr/>
            </p:nvSpPr>
            <p:spPr>
              <a:xfrm>
                <a:off x="5257603" y="2001720"/>
                <a:ext cx="1074783"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𝑑</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1</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𝑦</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79" name="矩形 78">
                <a:extLst>
                  <a:ext uri="{FF2B5EF4-FFF2-40B4-BE49-F238E27FC236}">
                    <a16:creationId xmlns:a16="http://schemas.microsoft.com/office/drawing/2014/main" id="{ED797A0C-6262-D650-B1B6-B6D535DB0580}"/>
                  </a:ext>
                </a:extLst>
              </p:cNvPr>
              <p:cNvSpPr>
                <a:spLocks noRot="1" noChangeAspect="1" noMove="1" noResize="1" noEditPoints="1" noAdjustHandles="1" noChangeArrowheads="1" noChangeShapeType="1" noTextEdit="1"/>
              </p:cNvSpPr>
              <p:nvPr/>
            </p:nvSpPr>
            <p:spPr>
              <a:xfrm>
                <a:off x="5257603" y="2001720"/>
                <a:ext cx="1074783" cy="414528"/>
              </a:xfrm>
              <a:prstGeom prst="rect">
                <a:avLst/>
              </a:prstGeom>
              <a:blipFill>
                <a:blip r:embed="rId7"/>
                <a:stretch>
                  <a:fillRect b="-5714"/>
                </a:stretch>
              </a:blipFill>
            </p:spPr>
            <p:txBody>
              <a:bodyPr/>
              <a:lstStyle/>
              <a:p>
                <a:r>
                  <a:rPr lang="zh-CN" altLang="en-US">
                    <a:noFill/>
                  </a:rPr>
                  <a:t> </a:t>
                </a:r>
              </a:p>
            </p:txBody>
          </p:sp>
        </mc:Fallback>
      </mc:AlternateContent>
      <p:cxnSp>
        <p:nvCxnSpPr>
          <p:cNvPr id="81" name="连接符: 肘形 80">
            <a:extLst>
              <a:ext uri="{FF2B5EF4-FFF2-40B4-BE49-F238E27FC236}">
                <a16:creationId xmlns:a16="http://schemas.microsoft.com/office/drawing/2014/main" id="{5B6997A4-C4CE-9FBB-89E9-F5515F7A657C}"/>
              </a:ext>
            </a:extLst>
          </p:cNvPr>
          <p:cNvCxnSpPr>
            <a:stCxn id="5" idx="3"/>
            <a:endCxn id="79" idx="1"/>
          </p:cNvCxnSpPr>
          <p:nvPr/>
        </p:nvCxnSpPr>
        <p:spPr>
          <a:xfrm>
            <a:off x="4754285" y="1631736"/>
            <a:ext cx="503318" cy="577248"/>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3" name="连接符: 肘形 82">
            <a:extLst>
              <a:ext uri="{FF2B5EF4-FFF2-40B4-BE49-F238E27FC236}">
                <a16:creationId xmlns:a16="http://schemas.microsoft.com/office/drawing/2014/main" id="{B63F6AB7-26AF-472D-798D-BA6C51A6C26F}"/>
              </a:ext>
            </a:extLst>
          </p:cNvPr>
          <p:cNvCxnSpPr>
            <a:cxnSpLocks/>
            <a:stCxn id="26" idx="3"/>
            <a:endCxn id="13" idx="1"/>
          </p:cNvCxnSpPr>
          <p:nvPr/>
        </p:nvCxnSpPr>
        <p:spPr>
          <a:xfrm>
            <a:off x="4754285" y="2731060"/>
            <a:ext cx="1149494" cy="1207779"/>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sp>
        <p:nvSpPr>
          <p:cNvPr id="84" name="矩形 83">
            <a:extLst>
              <a:ext uri="{FF2B5EF4-FFF2-40B4-BE49-F238E27FC236}">
                <a16:creationId xmlns:a16="http://schemas.microsoft.com/office/drawing/2014/main" id="{088EDA94-46E2-EC01-38DF-B96EED830E6B}"/>
              </a:ext>
            </a:extLst>
          </p:cNvPr>
          <p:cNvSpPr/>
          <p:nvPr/>
        </p:nvSpPr>
        <p:spPr>
          <a:xfrm>
            <a:off x="6581363" y="1426451"/>
            <a:ext cx="1365829"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两结果相与</a:t>
            </a:r>
          </a:p>
        </p:txBody>
      </p:sp>
      <p:cxnSp>
        <p:nvCxnSpPr>
          <p:cNvPr id="86" name="连接符: 肘形 85">
            <a:extLst>
              <a:ext uri="{FF2B5EF4-FFF2-40B4-BE49-F238E27FC236}">
                <a16:creationId xmlns:a16="http://schemas.microsoft.com/office/drawing/2014/main" id="{07A0337D-ABDF-EE2E-96F1-2012B6A65EBD}"/>
              </a:ext>
            </a:extLst>
          </p:cNvPr>
          <p:cNvCxnSpPr>
            <a:cxnSpLocks/>
            <a:stCxn id="79" idx="0"/>
            <a:endCxn id="84" idx="0"/>
          </p:cNvCxnSpPr>
          <p:nvPr/>
        </p:nvCxnSpPr>
        <p:spPr>
          <a:xfrm rot="5400000" flipH="1" flipV="1">
            <a:off x="6242002" y="979445"/>
            <a:ext cx="575269" cy="1469283"/>
          </a:xfrm>
          <a:prstGeom prst="bentConnector3">
            <a:avLst>
              <a:gd name="adj1" fmla="val 139738"/>
            </a:avLst>
          </a:prstGeom>
          <a:ln>
            <a:tailEnd type="triangle"/>
          </a:ln>
        </p:spPr>
        <p:style>
          <a:lnRef idx="1">
            <a:schemeClr val="accent6"/>
          </a:lnRef>
          <a:fillRef idx="0">
            <a:schemeClr val="accent6"/>
          </a:fillRef>
          <a:effectRef idx="0">
            <a:schemeClr val="accent6"/>
          </a:effectRef>
          <a:fontRef idx="minor">
            <a:schemeClr val="tx1"/>
          </a:fontRef>
        </p:style>
      </p:cxnSp>
      <p:sp>
        <p:nvSpPr>
          <p:cNvPr id="87" name="矩形 86">
            <a:extLst>
              <a:ext uri="{FF2B5EF4-FFF2-40B4-BE49-F238E27FC236}">
                <a16:creationId xmlns:a16="http://schemas.microsoft.com/office/drawing/2014/main" id="{B7E19505-B531-2163-4077-2F7F1D6A348E}"/>
              </a:ext>
            </a:extLst>
          </p:cNvPr>
          <p:cNvSpPr/>
          <p:nvPr/>
        </p:nvSpPr>
        <p:spPr>
          <a:xfrm>
            <a:off x="6652411" y="2822821"/>
            <a:ext cx="1223735"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运动目标</a:t>
            </a:r>
          </a:p>
        </p:txBody>
      </p:sp>
      <p:cxnSp>
        <p:nvCxnSpPr>
          <p:cNvPr id="90" name="直接箭头连接符 89">
            <a:extLst>
              <a:ext uri="{FF2B5EF4-FFF2-40B4-BE49-F238E27FC236}">
                <a16:creationId xmlns:a16="http://schemas.microsoft.com/office/drawing/2014/main" id="{7D811C9D-3512-CA44-9102-5D09C6272DA9}"/>
              </a:ext>
            </a:extLst>
          </p:cNvPr>
          <p:cNvCxnSpPr>
            <a:stCxn id="84" idx="2"/>
            <a:endCxn id="87" idx="0"/>
          </p:cNvCxnSpPr>
          <p:nvPr/>
        </p:nvCxnSpPr>
        <p:spPr>
          <a:xfrm>
            <a:off x="7264278" y="1840979"/>
            <a:ext cx="1" cy="98184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CB8E4ED-04C1-A4E0-78E6-11EA2EC6DD9A}"/>
                  </a:ext>
                </a:extLst>
              </p:cNvPr>
              <p:cNvSpPr/>
              <p:nvPr/>
            </p:nvSpPr>
            <p:spPr>
              <a:xfrm>
                <a:off x="355148" y="3651956"/>
                <a:ext cx="206340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第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n+1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帧图像</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oMath>
                </a14:m>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2" name="矩形 1">
                <a:extLst>
                  <a:ext uri="{FF2B5EF4-FFF2-40B4-BE49-F238E27FC236}">
                    <a16:creationId xmlns:a16="http://schemas.microsoft.com/office/drawing/2014/main" id="{6CB8E4ED-04C1-A4E0-78E6-11EA2EC6DD9A}"/>
                  </a:ext>
                </a:extLst>
              </p:cNvPr>
              <p:cNvSpPr>
                <a:spLocks noRot="1" noChangeAspect="1" noMove="1" noResize="1" noEditPoints="1" noAdjustHandles="1" noChangeArrowheads="1" noChangeShapeType="1" noTextEdit="1"/>
              </p:cNvSpPr>
              <p:nvPr/>
            </p:nvSpPr>
            <p:spPr>
              <a:xfrm>
                <a:off x="355148" y="3651956"/>
                <a:ext cx="2063404" cy="414528"/>
              </a:xfrm>
              <a:prstGeom prst="rect">
                <a:avLst/>
              </a:prstGeom>
              <a:blipFill>
                <a:blip r:embed="rId8"/>
                <a:stretch>
                  <a:fillRect l="-293"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2B8D4FE-A48A-1849-28AD-9A831879BE71}"/>
                  </a:ext>
                </a:extLst>
              </p:cNvPr>
              <p:cNvSpPr/>
              <p:nvPr/>
            </p:nvSpPr>
            <p:spPr>
              <a:xfrm>
                <a:off x="355148" y="4539153"/>
                <a:ext cx="206340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第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n+2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帧图像</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a14:m>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6" name="矩形 5">
                <a:extLst>
                  <a:ext uri="{FF2B5EF4-FFF2-40B4-BE49-F238E27FC236}">
                    <a16:creationId xmlns:a16="http://schemas.microsoft.com/office/drawing/2014/main" id="{82B8D4FE-A48A-1849-28AD-9A831879BE71}"/>
                  </a:ext>
                </a:extLst>
              </p:cNvPr>
              <p:cNvSpPr>
                <a:spLocks noRot="1" noChangeAspect="1" noMove="1" noResize="1" noEditPoints="1" noAdjustHandles="1" noChangeArrowheads="1" noChangeShapeType="1" noTextEdit="1"/>
              </p:cNvSpPr>
              <p:nvPr/>
            </p:nvSpPr>
            <p:spPr>
              <a:xfrm>
                <a:off x="355148" y="4539153"/>
                <a:ext cx="2063404" cy="414528"/>
              </a:xfrm>
              <a:prstGeom prst="rect">
                <a:avLst/>
              </a:prstGeom>
              <a:blipFill>
                <a:blip r:embed="rId9"/>
                <a:stretch>
                  <a:fillRect l="-293" t="-1429"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E1422861-87B6-88FE-A5F5-8E9B3AE56638}"/>
                  </a:ext>
                </a:extLst>
              </p:cNvPr>
              <p:cNvSpPr/>
              <p:nvPr/>
            </p:nvSpPr>
            <p:spPr>
              <a:xfrm>
                <a:off x="3101467" y="3154327"/>
                <a:ext cx="1652818"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差分图像</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34</m:t>
                        </m:r>
                      </m:sub>
                    </m:sSub>
                  </m:oMath>
                </a14:m>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11" name="矩形 10">
                <a:extLst>
                  <a:ext uri="{FF2B5EF4-FFF2-40B4-BE49-F238E27FC236}">
                    <a16:creationId xmlns:a16="http://schemas.microsoft.com/office/drawing/2014/main" id="{E1422861-87B6-88FE-A5F5-8E9B3AE56638}"/>
                  </a:ext>
                </a:extLst>
              </p:cNvPr>
              <p:cNvSpPr>
                <a:spLocks noRot="1" noChangeAspect="1" noMove="1" noResize="1" noEditPoints="1" noAdjustHandles="1" noChangeArrowheads="1" noChangeShapeType="1" noTextEdit="1"/>
              </p:cNvSpPr>
              <p:nvPr/>
            </p:nvSpPr>
            <p:spPr>
              <a:xfrm>
                <a:off x="3101467" y="3154327"/>
                <a:ext cx="1652818" cy="414528"/>
              </a:xfrm>
              <a:prstGeom prst="rect">
                <a:avLst/>
              </a:prstGeom>
              <a:blipFill>
                <a:blip r:embed="rId10"/>
                <a:stretch>
                  <a:fillRect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F5F5ED3-C97C-5EC4-FAC2-16676131AE04}"/>
                  </a:ext>
                </a:extLst>
              </p:cNvPr>
              <p:cNvSpPr/>
              <p:nvPr/>
            </p:nvSpPr>
            <p:spPr>
              <a:xfrm>
                <a:off x="3101467" y="4253651"/>
                <a:ext cx="1652818"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差分图像</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35</m:t>
                        </m:r>
                      </m:sub>
                    </m:sSub>
                  </m:oMath>
                </a14:m>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12" name="矩形 11">
                <a:extLst>
                  <a:ext uri="{FF2B5EF4-FFF2-40B4-BE49-F238E27FC236}">
                    <a16:creationId xmlns:a16="http://schemas.microsoft.com/office/drawing/2014/main" id="{EF5F5ED3-C97C-5EC4-FAC2-16676131AE04}"/>
                  </a:ext>
                </a:extLst>
              </p:cNvPr>
              <p:cNvSpPr>
                <a:spLocks noRot="1" noChangeAspect="1" noMove="1" noResize="1" noEditPoints="1" noAdjustHandles="1" noChangeArrowheads="1" noChangeShapeType="1" noTextEdit="1"/>
              </p:cNvSpPr>
              <p:nvPr/>
            </p:nvSpPr>
            <p:spPr>
              <a:xfrm>
                <a:off x="3101467" y="4253651"/>
                <a:ext cx="1652818" cy="414528"/>
              </a:xfrm>
              <a:prstGeom prst="rect">
                <a:avLst/>
              </a:prstGeom>
              <a:blipFill>
                <a:blip r:embed="rId11"/>
                <a:stretch>
                  <a:fillRect t="-1429"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5ACAD36-B79C-EAAB-7015-DF0A346600AB}"/>
                  </a:ext>
                </a:extLst>
              </p:cNvPr>
              <p:cNvSpPr/>
              <p:nvPr/>
            </p:nvSpPr>
            <p:spPr>
              <a:xfrm>
                <a:off x="5903779" y="3731575"/>
                <a:ext cx="1074783"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𝑑</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2</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𝑦</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13" name="矩形 12">
                <a:extLst>
                  <a:ext uri="{FF2B5EF4-FFF2-40B4-BE49-F238E27FC236}">
                    <a16:creationId xmlns:a16="http://schemas.microsoft.com/office/drawing/2014/main" id="{95ACAD36-B79C-EAAB-7015-DF0A346600AB}"/>
                  </a:ext>
                </a:extLst>
              </p:cNvPr>
              <p:cNvSpPr>
                <a:spLocks noRot="1" noChangeAspect="1" noMove="1" noResize="1" noEditPoints="1" noAdjustHandles="1" noChangeArrowheads="1" noChangeShapeType="1" noTextEdit="1"/>
              </p:cNvSpPr>
              <p:nvPr/>
            </p:nvSpPr>
            <p:spPr>
              <a:xfrm>
                <a:off x="5903779" y="3731575"/>
                <a:ext cx="1074783" cy="414528"/>
              </a:xfrm>
              <a:prstGeom prst="rect">
                <a:avLst/>
              </a:prstGeom>
              <a:blipFill>
                <a:blip r:embed="rId12"/>
                <a:stretch>
                  <a:fillRect b="-5714"/>
                </a:stretch>
              </a:blipFill>
            </p:spPr>
            <p:txBody>
              <a:bodyPr/>
              <a:lstStyle/>
              <a:p>
                <a:r>
                  <a:rPr lang="zh-CN" altLang="en-US">
                    <a:noFill/>
                  </a:rPr>
                  <a:t> </a:t>
                </a:r>
              </a:p>
            </p:txBody>
          </p:sp>
        </mc:Fallback>
      </mc:AlternateContent>
      <p:cxnSp>
        <p:nvCxnSpPr>
          <p:cNvPr id="14" name="连接符: 肘形 13">
            <a:extLst>
              <a:ext uri="{FF2B5EF4-FFF2-40B4-BE49-F238E27FC236}">
                <a16:creationId xmlns:a16="http://schemas.microsoft.com/office/drawing/2014/main" id="{26AA0916-8713-6C0D-69BC-2D9F02C2A628}"/>
              </a:ext>
            </a:extLst>
          </p:cNvPr>
          <p:cNvCxnSpPr>
            <a:cxnSpLocks/>
            <a:stCxn id="11" idx="3"/>
            <a:endCxn id="79" idx="1"/>
          </p:cNvCxnSpPr>
          <p:nvPr/>
        </p:nvCxnSpPr>
        <p:spPr>
          <a:xfrm flipV="1">
            <a:off x="4754285" y="2208984"/>
            <a:ext cx="503318" cy="1152607"/>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连接符: 肘形 14">
            <a:extLst>
              <a:ext uri="{FF2B5EF4-FFF2-40B4-BE49-F238E27FC236}">
                <a16:creationId xmlns:a16="http://schemas.microsoft.com/office/drawing/2014/main" id="{A90C2F71-20C9-1BCD-6220-CB582FC5A7AD}"/>
              </a:ext>
            </a:extLst>
          </p:cNvPr>
          <p:cNvCxnSpPr>
            <a:stCxn id="12" idx="3"/>
            <a:endCxn id="13" idx="1"/>
          </p:cNvCxnSpPr>
          <p:nvPr/>
        </p:nvCxnSpPr>
        <p:spPr>
          <a:xfrm flipV="1">
            <a:off x="4754285" y="3938839"/>
            <a:ext cx="1149494" cy="522076"/>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8" name="连接符: 肘形 17">
            <a:extLst>
              <a:ext uri="{FF2B5EF4-FFF2-40B4-BE49-F238E27FC236}">
                <a16:creationId xmlns:a16="http://schemas.microsoft.com/office/drawing/2014/main" id="{597F32A8-7A09-B6B6-9609-81A400AA68BE}"/>
              </a:ext>
            </a:extLst>
          </p:cNvPr>
          <p:cNvCxnSpPr>
            <a:cxnSpLocks/>
            <a:stCxn id="13" idx="0"/>
            <a:endCxn id="84" idx="0"/>
          </p:cNvCxnSpPr>
          <p:nvPr/>
        </p:nvCxnSpPr>
        <p:spPr>
          <a:xfrm rot="5400000" flipH="1" flipV="1">
            <a:off x="5700162" y="2167460"/>
            <a:ext cx="2305124" cy="823107"/>
          </a:xfrm>
          <a:prstGeom prst="bentConnector3">
            <a:avLst>
              <a:gd name="adj1" fmla="val 118908"/>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5" name="连接符: 肘形 64">
            <a:extLst>
              <a:ext uri="{FF2B5EF4-FFF2-40B4-BE49-F238E27FC236}">
                <a16:creationId xmlns:a16="http://schemas.microsoft.com/office/drawing/2014/main" id="{0143AFE1-D0C0-43CA-F55F-4941935E2FF9}"/>
              </a:ext>
            </a:extLst>
          </p:cNvPr>
          <p:cNvCxnSpPr>
            <a:cxnSpLocks/>
            <a:stCxn id="16" idx="3"/>
            <a:endCxn id="5" idx="1"/>
          </p:cNvCxnSpPr>
          <p:nvPr/>
        </p:nvCxnSpPr>
        <p:spPr>
          <a:xfrm>
            <a:off x="2418552" y="1219187"/>
            <a:ext cx="682915" cy="412549"/>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8" name="连接符: 肘形 67">
            <a:extLst>
              <a:ext uri="{FF2B5EF4-FFF2-40B4-BE49-F238E27FC236}">
                <a16:creationId xmlns:a16="http://schemas.microsoft.com/office/drawing/2014/main" id="{814719EE-4688-54C9-B43A-D34189AF0BDE}"/>
              </a:ext>
            </a:extLst>
          </p:cNvPr>
          <p:cNvCxnSpPr>
            <a:stCxn id="17" idx="3"/>
            <a:endCxn id="5" idx="1"/>
          </p:cNvCxnSpPr>
          <p:nvPr/>
        </p:nvCxnSpPr>
        <p:spPr>
          <a:xfrm flipV="1">
            <a:off x="2418552" y="1631736"/>
            <a:ext cx="682915" cy="1343177"/>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0" name="连接符: 肘形 69">
            <a:extLst>
              <a:ext uri="{FF2B5EF4-FFF2-40B4-BE49-F238E27FC236}">
                <a16:creationId xmlns:a16="http://schemas.microsoft.com/office/drawing/2014/main" id="{D8205180-EB3C-DE14-A06D-10F7482EE48E}"/>
              </a:ext>
            </a:extLst>
          </p:cNvPr>
          <p:cNvCxnSpPr>
            <a:stCxn id="4" idx="3"/>
            <a:endCxn id="26" idx="1"/>
          </p:cNvCxnSpPr>
          <p:nvPr/>
        </p:nvCxnSpPr>
        <p:spPr>
          <a:xfrm>
            <a:off x="2418552" y="2093880"/>
            <a:ext cx="682915" cy="637180"/>
          </a:xfrm>
          <a:prstGeom prst="bentConnector3">
            <a:avLst>
              <a:gd name="adj1" fmla="val 732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连接符: 肘形 74">
            <a:extLst>
              <a:ext uri="{FF2B5EF4-FFF2-40B4-BE49-F238E27FC236}">
                <a16:creationId xmlns:a16="http://schemas.microsoft.com/office/drawing/2014/main" id="{87DD9F60-66B8-48CB-34E3-C9BD5B8C5CE7}"/>
              </a:ext>
            </a:extLst>
          </p:cNvPr>
          <p:cNvCxnSpPr>
            <a:stCxn id="17" idx="3"/>
            <a:endCxn id="26" idx="1"/>
          </p:cNvCxnSpPr>
          <p:nvPr/>
        </p:nvCxnSpPr>
        <p:spPr>
          <a:xfrm flipV="1">
            <a:off x="2418552" y="2731060"/>
            <a:ext cx="682915" cy="243853"/>
          </a:xfrm>
          <a:prstGeom prst="bentConnector3">
            <a:avLst>
              <a:gd name="adj1" fmla="val 732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连接符: 肘形 84">
            <a:extLst>
              <a:ext uri="{FF2B5EF4-FFF2-40B4-BE49-F238E27FC236}">
                <a16:creationId xmlns:a16="http://schemas.microsoft.com/office/drawing/2014/main" id="{226CD6EA-6C26-3A03-B90B-52BCA8CB540E}"/>
              </a:ext>
            </a:extLst>
          </p:cNvPr>
          <p:cNvCxnSpPr>
            <a:stCxn id="17" idx="3"/>
            <a:endCxn id="11" idx="1"/>
          </p:cNvCxnSpPr>
          <p:nvPr/>
        </p:nvCxnSpPr>
        <p:spPr>
          <a:xfrm>
            <a:off x="2418552" y="2974913"/>
            <a:ext cx="682915" cy="386678"/>
          </a:xfrm>
          <a:prstGeom prst="bentConnector3">
            <a:avLst>
              <a:gd name="adj1" fmla="val 32147"/>
            </a:avLst>
          </a:prstGeom>
          <a:ln>
            <a:tailEnd type="triangle"/>
          </a:ln>
        </p:spPr>
        <p:style>
          <a:lnRef idx="2">
            <a:schemeClr val="dk1"/>
          </a:lnRef>
          <a:fillRef idx="0">
            <a:schemeClr val="dk1"/>
          </a:fillRef>
          <a:effectRef idx="1">
            <a:schemeClr val="dk1"/>
          </a:effectRef>
          <a:fontRef idx="minor">
            <a:schemeClr val="tx1"/>
          </a:fontRef>
        </p:style>
      </p:cxnSp>
      <p:cxnSp>
        <p:nvCxnSpPr>
          <p:cNvPr id="91" name="连接符: 肘形 90">
            <a:extLst>
              <a:ext uri="{FF2B5EF4-FFF2-40B4-BE49-F238E27FC236}">
                <a16:creationId xmlns:a16="http://schemas.microsoft.com/office/drawing/2014/main" id="{38339447-CD7C-630E-5748-CCE047EEED38}"/>
              </a:ext>
            </a:extLst>
          </p:cNvPr>
          <p:cNvCxnSpPr>
            <a:stCxn id="2" idx="3"/>
            <a:endCxn id="11" idx="1"/>
          </p:cNvCxnSpPr>
          <p:nvPr/>
        </p:nvCxnSpPr>
        <p:spPr>
          <a:xfrm flipV="1">
            <a:off x="2418552" y="3361591"/>
            <a:ext cx="682915" cy="497629"/>
          </a:xfrm>
          <a:prstGeom prst="bentConnector3">
            <a:avLst>
              <a:gd name="adj1" fmla="val 32147"/>
            </a:avLst>
          </a:prstGeom>
          <a:ln>
            <a:tailEnd type="triangle"/>
          </a:ln>
        </p:spPr>
        <p:style>
          <a:lnRef idx="2">
            <a:schemeClr val="dk1"/>
          </a:lnRef>
          <a:fillRef idx="0">
            <a:schemeClr val="dk1"/>
          </a:fillRef>
          <a:effectRef idx="1">
            <a:schemeClr val="dk1"/>
          </a:effectRef>
          <a:fontRef idx="minor">
            <a:schemeClr val="tx1"/>
          </a:fontRef>
        </p:style>
      </p:cxnSp>
      <p:cxnSp>
        <p:nvCxnSpPr>
          <p:cNvPr id="94" name="连接符: 肘形 93">
            <a:extLst>
              <a:ext uri="{FF2B5EF4-FFF2-40B4-BE49-F238E27FC236}">
                <a16:creationId xmlns:a16="http://schemas.microsoft.com/office/drawing/2014/main" id="{BDB509D9-730D-3070-025F-3D70FBF62217}"/>
              </a:ext>
            </a:extLst>
          </p:cNvPr>
          <p:cNvCxnSpPr>
            <a:stCxn id="17" idx="3"/>
            <a:endCxn id="12" idx="1"/>
          </p:cNvCxnSpPr>
          <p:nvPr/>
        </p:nvCxnSpPr>
        <p:spPr>
          <a:xfrm>
            <a:off x="2418552" y="2974913"/>
            <a:ext cx="682915" cy="1486002"/>
          </a:xfrm>
          <a:prstGeom prst="bentConnector3">
            <a:avLst>
              <a:gd name="adj1" fmla="val 17865"/>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7" name="连接符: 肘形 96">
            <a:extLst>
              <a:ext uri="{FF2B5EF4-FFF2-40B4-BE49-F238E27FC236}">
                <a16:creationId xmlns:a16="http://schemas.microsoft.com/office/drawing/2014/main" id="{AE6771DF-2918-2220-A66C-22DBCC492EA1}"/>
              </a:ext>
            </a:extLst>
          </p:cNvPr>
          <p:cNvCxnSpPr>
            <a:stCxn id="6" idx="3"/>
            <a:endCxn id="12" idx="1"/>
          </p:cNvCxnSpPr>
          <p:nvPr/>
        </p:nvCxnSpPr>
        <p:spPr>
          <a:xfrm flipV="1">
            <a:off x="2418552" y="4460915"/>
            <a:ext cx="682915" cy="285502"/>
          </a:xfrm>
          <a:prstGeom prst="bentConnector3">
            <a:avLst>
              <a:gd name="adj1" fmla="val 17865"/>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41563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452813" y="1262063"/>
            <a:ext cx="2262188" cy="1243013"/>
          </a:xfrm>
          <a:prstGeom prst="rect">
            <a:avLst/>
          </a:prstGeom>
          <a:noFill/>
          <a:ln/>
        </p:spPr>
        <p:txBody>
          <a:bodyPr wrap="square" rtlCol="0" anchor="t"/>
          <a:lstStyle/>
          <a:p>
            <a:pPr marL="0" indent="0" algn="ctr">
              <a:buNone/>
            </a:pPr>
            <a:r>
              <a:rPr lang="en-US" sz="5400" b="1" dirty="0">
                <a:solidFill>
                  <a:srgbClr val="FFFFFF"/>
                </a:solidFill>
                <a:latin typeface="Noto Sans SC" pitchFamily="34" charset="0"/>
                <a:ea typeface="Noto Sans SC" pitchFamily="34" charset="-122"/>
                <a:cs typeface="Noto Sans SC" pitchFamily="34" charset="-120"/>
              </a:rPr>
              <a:t>04</a:t>
            </a:r>
            <a:endParaRPr lang="en-US" sz="5400" dirty="0"/>
          </a:p>
        </p:txBody>
      </p:sp>
      <p:sp>
        <p:nvSpPr>
          <p:cNvPr id="3" name="Text 1"/>
          <p:cNvSpPr/>
          <p:nvPr/>
        </p:nvSpPr>
        <p:spPr>
          <a:xfrm>
            <a:off x="1801103" y="2790324"/>
            <a:ext cx="5565608" cy="674771"/>
          </a:xfrm>
          <a:prstGeom prst="rect">
            <a:avLst/>
          </a:prstGeom>
          <a:noFill/>
          <a:ln/>
        </p:spPr>
        <p:txBody>
          <a:bodyPr wrap="square" rtlCol="0" anchor="t"/>
          <a:lstStyle/>
          <a:p>
            <a:pPr marL="0" indent="0" algn="ctr">
              <a:buNone/>
            </a:pPr>
            <a:r>
              <a:rPr lang="zh-CN" altLang="en-US" sz="3200" b="1" dirty="0">
                <a:solidFill>
                  <a:srgbClr val="000000"/>
                </a:solidFill>
                <a:latin typeface="Noto Sans SC" pitchFamily="34" charset="0"/>
                <a:ea typeface="Noto Sans SC" pitchFamily="34" charset="-122"/>
                <a:cs typeface="Noto Sans SC" pitchFamily="34" charset="-120"/>
              </a:rPr>
              <a:t>改进型九帧差算法</a:t>
            </a:r>
            <a:r>
              <a:rPr lang="en-US" altLang="zh-CN" sz="3200" b="1" dirty="0" err="1">
                <a:solidFill>
                  <a:srgbClr val="000000"/>
                </a:solidFill>
                <a:latin typeface="Noto Sans SC" pitchFamily="34" charset="0"/>
                <a:ea typeface="Noto Sans SC" pitchFamily="34" charset="-122"/>
                <a:cs typeface="Noto Sans SC" pitchFamily="34" charset="-120"/>
              </a:rPr>
              <a:t>设计与实现</a:t>
            </a:r>
            <a:endParaRPr lang="en-US" sz="3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D980E8E-BBF9-07FF-FF47-B8AD2C079911}"/>
              </a:ext>
            </a:extLst>
          </p:cNvPr>
          <p:cNvSpPr txBox="1"/>
          <p:nvPr/>
        </p:nvSpPr>
        <p:spPr>
          <a:xfrm>
            <a:off x="1070811" y="1005098"/>
            <a:ext cx="6954252" cy="2958439"/>
          </a:xfrm>
          <a:prstGeom prst="rect">
            <a:avLst/>
          </a:prstGeom>
          <a:noFill/>
        </p:spPr>
        <p:txBody>
          <a:bodyPr wrap="square">
            <a:spAutoFit/>
          </a:bodyPr>
          <a:lstStyle/>
          <a:p>
            <a:pPr indent="360000">
              <a:lnSpc>
                <a:spcPct val="150000"/>
              </a:lnSpc>
            </a:pPr>
            <a:r>
              <a:rPr lang="zh-CN" altLang="en-US" dirty="0"/>
              <a:t>五帧差分法易受到速度缓慢、光照影响，比如道路监控视频中的车辆，车的远光灯闪烁导致结果会有空洞，并且若车辆移动速度较慢时，容易丢失车辆轮廓，由于它只考虑了相邻五帧之间的差值，容易受到噪声或者其他干扰因素的影响，从而导致检测结果不准确。</a:t>
            </a:r>
            <a:endParaRPr lang="en-US" altLang="zh-CN" dirty="0"/>
          </a:p>
          <a:p>
            <a:pPr indent="360000">
              <a:lnSpc>
                <a:spcPct val="150000"/>
              </a:lnSpc>
            </a:pPr>
            <a:r>
              <a:rPr lang="zh-CN" altLang="en-US" dirty="0"/>
              <a:t>相比之下，使用</a:t>
            </a:r>
            <a:r>
              <a:rPr lang="en-US" altLang="zh-CN" dirty="0"/>
              <a:t>9</a:t>
            </a:r>
            <a:r>
              <a:rPr lang="zh-CN" altLang="en-US" dirty="0"/>
              <a:t>帧差法可以更加稳定和准确地捕捉视频序列中的运动目标。在这种方法中，会选取更多的帧进行比较，从而能够更好地消除噪声和误检错检的情况，得到更高的检测准确率。</a:t>
            </a:r>
          </a:p>
        </p:txBody>
      </p:sp>
    </p:spTree>
    <p:extLst>
      <p:ext uri="{BB962C8B-B14F-4D97-AF65-F5344CB8AC3E}">
        <p14:creationId xmlns:p14="http://schemas.microsoft.com/office/powerpoint/2010/main" val="4034000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13610" y="0"/>
            <a:ext cx="7193079" cy="552450"/>
          </a:xfrm>
          <a:prstGeom prst="rect">
            <a:avLst/>
          </a:prstGeom>
          <a:noFill/>
          <a:ln/>
        </p:spPr>
        <p:txBody>
          <a:bodyPr wrap="square" rtlCol="0" anchor="ctr"/>
          <a:lstStyle/>
          <a:p>
            <a:pPr marL="0" indent="0">
              <a:buNone/>
            </a:pPr>
            <a:r>
              <a:rPr lang="zh-CN" altLang="en-US" sz="2400" b="1" dirty="0">
                <a:solidFill>
                  <a:srgbClr val="2C909D"/>
                </a:solidFill>
                <a:latin typeface="Noto Sans SC" pitchFamily="34" charset="0"/>
                <a:ea typeface="Noto Sans SC" pitchFamily="34" charset="-122"/>
                <a:cs typeface="Noto Sans SC" pitchFamily="34" charset="-120"/>
              </a:rPr>
              <a:t>改进型九帧差分法</a:t>
            </a:r>
            <a:endParaRPr lang="en-US" sz="2400" dirty="0"/>
          </a:p>
        </p:txBody>
      </p:sp>
      <mc:AlternateContent xmlns:mc="http://schemas.openxmlformats.org/markup-compatibility/2006" xmlns:a14="http://schemas.microsoft.com/office/drawing/2010/main">
        <mc:Choice Requires="a14">
          <p:sp>
            <p:nvSpPr>
              <p:cNvPr id="4" name="矩形: 圆角 3">
                <a:extLst>
                  <a:ext uri="{FF2B5EF4-FFF2-40B4-BE49-F238E27FC236}">
                    <a16:creationId xmlns:a16="http://schemas.microsoft.com/office/drawing/2014/main" id="{5D5E44CA-00E2-7C77-9B90-2505FD457EBE}"/>
                  </a:ext>
                </a:extLst>
              </p:cNvPr>
              <p:cNvSpPr/>
              <p:nvPr/>
            </p:nvSpPr>
            <p:spPr>
              <a:xfrm>
                <a:off x="188976" y="650558"/>
                <a:ext cx="1658112" cy="308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第</a:t>
                </a:r>
                <a:r>
                  <a:rPr lang="en-US" altLang="zh-CN" dirty="0"/>
                  <a:t>k-4</a:t>
                </a:r>
                <a:r>
                  <a:rPr lang="zh-CN" altLang="en-US" dirty="0"/>
                  <a:t>帧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−4</m:t>
                        </m:r>
                      </m:sub>
                    </m:sSub>
                  </m:oMath>
                </a14:m>
                <a:endParaRPr lang="zh-CN" altLang="en-US" dirty="0"/>
              </a:p>
            </p:txBody>
          </p:sp>
        </mc:Choice>
        <mc:Fallback xmlns="">
          <p:sp>
            <p:nvSpPr>
              <p:cNvPr id="4" name="矩形: 圆角 3">
                <a:extLst>
                  <a:ext uri="{FF2B5EF4-FFF2-40B4-BE49-F238E27FC236}">
                    <a16:creationId xmlns:a16="http://schemas.microsoft.com/office/drawing/2014/main" id="{5D5E44CA-00E2-7C77-9B90-2505FD457EBE}"/>
                  </a:ext>
                </a:extLst>
              </p:cNvPr>
              <p:cNvSpPr>
                <a:spLocks noRot="1" noChangeAspect="1" noMove="1" noResize="1" noEditPoints="1" noAdjustHandles="1" noChangeArrowheads="1" noChangeShapeType="1" noTextEdit="1"/>
              </p:cNvSpPr>
              <p:nvPr/>
            </p:nvSpPr>
            <p:spPr>
              <a:xfrm>
                <a:off x="188976" y="650558"/>
                <a:ext cx="1658112" cy="308991"/>
              </a:xfrm>
              <a:prstGeom prst="roundRect">
                <a:avLst/>
              </a:prstGeom>
              <a:blipFill>
                <a:blip r:embed="rId3"/>
                <a:stretch>
                  <a:fillRect t="-17308" b="-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圆角 4">
                <a:extLst>
                  <a:ext uri="{FF2B5EF4-FFF2-40B4-BE49-F238E27FC236}">
                    <a16:creationId xmlns:a16="http://schemas.microsoft.com/office/drawing/2014/main" id="{E3D978B5-2111-4014-20D8-FB3B4D0DC90D}"/>
                  </a:ext>
                </a:extLst>
              </p:cNvPr>
              <p:cNvSpPr/>
              <p:nvPr/>
            </p:nvSpPr>
            <p:spPr>
              <a:xfrm>
                <a:off x="195072" y="1183196"/>
                <a:ext cx="1658112" cy="308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第</a:t>
                </a:r>
                <a:r>
                  <a:rPr lang="en-US" altLang="zh-CN" dirty="0"/>
                  <a:t>k-3</a:t>
                </a:r>
                <a:r>
                  <a:rPr lang="zh-CN" altLang="en-US" dirty="0"/>
                  <a:t>帧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−3</m:t>
                        </m:r>
                      </m:sub>
                    </m:sSub>
                  </m:oMath>
                </a14:m>
                <a:endParaRPr lang="zh-CN" altLang="en-US" dirty="0"/>
              </a:p>
            </p:txBody>
          </p:sp>
        </mc:Choice>
        <mc:Fallback xmlns="">
          <p:sp>
            <p:nvSpPr>
              <p:cNvPr id="5" name="矩形: 圆角 4">
                <a:extLst>
                  <a:ext uri="{FF2B5EF4-FFF2-40B4-BE49-F238E27FC236}">
                    <a16:creationId xmlns:a16="http://schemas.microsoft.com/office/drawing/2014/main" id="{E3D978B5-2111-4014-20D8-FB3B4D0DC90D}"/>
                  </a:ext>
                </a:extLst>
              </p:cNvPr>
              <p:cNvSpPr>
                <a:spLocks noRot="1" noChangeAspect="1" noMove="1" noResize="1" noEditPoints="1" noAdjustHandles="1" noChangeArrowheads="1" noChangeShapeType="1" noTextEdit="1"/>
              </p:cNvSpPr>
              <p:nvPr/>
            </p:nvSpPr>
            <p:spPr>
              <a:xfrm>
                <a:off x="195072" y="1183196"/>
                <a:ext cx="1658112" cy="308991"/>
              </a:xfrm>
              <a:prstGeom prst="roundRect">
                <a:avLst/>
              </a:prstGeom>
              <a:blipFill>
                <a:blip r:embed="rId4"/>
                <a:stretch>
                  <a:fillRect t="-16981" b="-358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圆角 5">
                <a:extLst>
                  <a:ext uri="{FF2B5EF4-FFF2-40B4-BE49-F238E27FC236}">
                    <a16:creationId xmlns:a16="http://schemas.microsoft.com/office/drawing/2014/main" id="{4B1C3314-7F00-7C80-BF35-6B1C334A7827}"/>
                  </a:ext>
                </a:extLst>
              </p:cNvPr>
              <p:cNvSpPr/>
              <p:nvPr/>
            </p:nvSpPr>
            <p:spPr>
              <a:xfrm>
                <a:off x="188976" y="1715834"/>
                <a:ext cx="1658112" cy="308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第</a:t>
                </a:r>
                <a:r>
                  <a:rPr lang="en-US" altLang="zh-CN" dirty="0"/>
                  <a:t>k-2</a:t>
                </a:r>
                <a:r>
                  <a:rPr lang="zh-CN" altLang="en-US" dirty="0"/>
                  <a:t>帧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−2</m:t>
                        </m:r>
                      </m:sub>
                    </m:sSub>
                  </m:oMath>
                </a14:m>
                <a:endParaRPr lang="zh-CN" altLang="en-US" dirty="0"/>
              </a:p>
            </p:txBody>
          </p:sp>
        </mc:Choice>
        <mc:Fallback xmlns="">
          <p:sp>
            <p:nvSpPr>
              <p:cNvPr id="6" name="矩形: 圆角 5">
                <a:extLst>
                  <a:ext uri="{FF2B5EF4-FFF2-40B4-BE49-F238E27FC236}">
                    <a16:creationId xmlns:a16="http://schemas.microsoft.com/office/drawing/2014/main" id="{4B1C3314-7F00-7C80-BF35-6B1C334A7827}"/>
                  </a:ext>
                </a:extLst>
              </p:cNvPr>
              <p:cNvSpPr>
                <a:spLocks noRot="1" noChangeAspect="1" noMove="1" noResize="1" noEditPoints="1" noAdjustHandles="1" noChangeArrowheads="1" noChangeShapeType="1" noTextEdit="1"/>
              </p:cNvSpPr>
              <p:nvPr/>
            </p:nvSpPr>
            <p:spPr>
              <a:xfrm>
                <a:off x="188976" y="1715834"/>
                <a:ext cx="1658112" cy="308991"/>
              </a:xfrm>
              <a:prstGeom prst="roundRect">
                <a:avLst/>
              </a:prstGeom>
              <a:blipFill>
                <a:blip r:embed="rId5"/>
                <a:stretch>
                  <a:fillRect t="-16981" b="-377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0B0C533D-DBF7-B3B2-ACA4-F050185AD7C3}"/>
                  </a:ext>
                </a:extLst>
              </p:cNvPr>
              <p:cNvSpPr/>
              <p:nvPr/>
            </p:nvSpPr>
            <p:spPr>
              <a:xfrm>
                <a:off x="195072" y="2248472"/>
                <a:ext cx="1658112" cy="308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第</a:t>
                </a:r>
                <a:r>
                  <a:rPr lang="en-US" altLang="zh-CN" dirty="0"/>
                  <a:t>k-1</a:t>
                </a:r>
                <a:r>
                  <a:rPr lang="zh-CN" altLang="en-US" dirty="0"/>
                  <a:t>帧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oMath>
                </a14:m>
                <a:endParaRPr lang="zh-CN" altLang="en-US" dirty="0"/>
              </a:p>
            </p:txBody>
          </p:sp>
        </mc:Choice>
        <mc:Fallback xmlns="">
          <p:sp>
            <p:nvSpPr>
              <p:cNvPr id="7" name="矩形: 圆角 6">
                <a:extLst>
                  <a:ext uri="{FF2B5EF4-FFF2-40B4-BE49-F238E27FC236}">
                    <a16:creationId xmlns:a16="http://schemas.microsoft.com/office/drawing/2014/main" id="{0B0C533D-DBF7-B3B2-ACA4-F050185AD7C3}"/>
                  </a:ext>
                </a:extLst>
              </p:cNvPr>
              <p:cNvSpPr>
                <a:spLocks noRot="1" noChangeAspect="1" noMove="1" noResize="1" noEditPoints="1" noAdjustHandles="1" noChangeArrowheads="1" noChangeShapeType="1" noTextEdit="1"/>
              </p:cNvSpPr>
              <p:nvPr/>
            </p:nvSpPr>
            <p:spPr>
              <a:xfrm>
                <a:off x="195072" y="2248472"/>
                <a:ext cx="1658112" cy="308991"/>
              </a:xfrm>
              <a:prstGeom prst="roundRect">
                <a:avLst/>
              </a:prstGeom>
              <a:blipFill>
                <a:blip r:embed="rId6"/>
                <a:stretch>
                  <a:fillRect t="-16981" b="-358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圆角 7">
                <a:extLst>
                  <a:ext uri="{FF2B5EF4-FFF2-40B4-BE49-F238E27FC236}">
                    <a16:creationId xmlns:a16="http://schemas.microsoft.com/office/drawing/2014/main" id="{A1A06892-1DBD-6F67-B832-0FA6EC4C40DB}"/>
                  </a:ext>
                </a:extLst>
              </p:cNvPr>
              <p:cNvSpPr/>
              <p:nvPr/>
            </p:nvSpPr>
            <p:spPr>
              <a:xfrm>
                <a:off x="182880" y="3139441"/>
                <a:ext cx="1658112" cy="308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第</a:t>
                </a:r>
                <a:r>
                  <a:rPr lang="en-US" altLang="zh-CN" dirty="0"/>
                  <a:t>k+1</a:t>
                </a:r>
                <a:r>
                  <a:rPr lang="zh-CN" altLang="en-US" dirty="0"/>
                  <a:t>帧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oMath>
                </a14:m>
                <a:endParaRPr lang="zh-CN" altLang="en-US" dirty="0"/>
              </a:p>
            </p:txBody>
          </p:sp>
        </mc:Choice>
        <mc:Fallback xmlns="">
          <p:sp>
            <p:nvSpPr>
              <p:cNvPr id="8" name="矩形: 圆角 7">
                <a:extLst>
                  <a:ext uri="{FF2B5EF4-FFF2-40B4-BE49-F238E27FC236}">
                    <a16:creationId xmlns:a16="http://schemas.microsoft.com/office/drawing/2014/main" id="{A1A06892-1DBD-6F67-B832-0FA6EC4C40DB}"/>
                  </a:ext>
                </a:extLst>
              </p:cNvPr>
              <p:cNvSpPr>
                <a:spLocks noRot="1" noChangeAspect="1" noMove="1" noResize="1" noEditPoints="1" noAdjustHandles="1" noChangeArrowheads="1" noChangeShapeType="1" noTextEdit="1"/>
              </p:cNvSpPr>
              <p:nvPr/>
            </p:nvSpPr>
            <p:spPr>
              <a:xfrm>
                <a:off x="182880" y="3139441"/>
                <a:ext cx="1658112" cy="308991"/>
              </a:xfrm>
              <a:prstGeom prst="roundRect">
                <a:avLst/>
              </a:prstGeom>
              <a:blipFill>
                <a:blip r:embed="rId7"/>
                <a:stretch>
                  <a:fillRect t="-16981" b="-358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圆角 8">
                <a:extLst>
                  <a:ext uri="{FF2B5EF4-FFF2-40B4-BE49-F238E27FC236}">
                    <a16:creationId xmlns:a16="http://schemas.microsoft.com/office/drawing/2014/main" id="{48C04590-1474-4321-F60A-CD7FBD3C04CD}"/>
                  </a:ext>
                </a:extLst>
              </p:cNvPr>
              <p:cNvSpPr/>
              <p:nvPr/>
            </p:nvSpPr>
            <p:spPr>
              <a:xfrm>
                <a:off x="188976" y="3672079"/>
                <a:ext cx="1658112" cy="308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第</a:t>
                </a:r>
                <a:r>
                  <a:rPr lang="en-US" altLang="zh-CN" dirty="0"/>
                  <a:t>k+2</a:t>
                </a:r>
                <a:r>
                  <a:rPr lang="zh-CN" altLang="en-US" dirty="0"/>
                  <a:t>帧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+2</m:t>
                        </m:r>
                      </m:sub>
                    </m:sSub>
                  </m:oMath>
                </a14:m>
                <a:endParaRPr lang="zh-CN" altLang="en-US" dirty="0"/>
              </a:p>
            </p:txBody>
          </p:sp>
        </mc:Choice>
        <mc:Fallback xmlns="">
          <p:sp>
            <p:nvSpPr>
              <p:cNvPr id="9" name="矩形: 圆角 8">
                <a:extLst>
                  <a:ext uri="{FF2B5EF4-FFF2-40B4-BE49-F238E27FC236}">
                    <a16:creationId xmlns:a16="http://schemas.microsoft.com/office/drawing/2014/main" id="{48C04590-1474-4321-F60A-CD7FBD3C04CD}"/>
                  </a:ext>
                </a:extLst>
              </p:cNvPr>
              <p:cNvSpPr>
                <a:spLocks noRot="1" noChangeAspect="1" noMove="1" noResize="1" noEditPoints="1" noAdjustHandles="1" noChangeArrowheads="1" noChangeShapeType="1" noTextEdit="1"/>
              </p:cNvSpPr>
              <p:nvPr/>
            </p:nvSpPr>
            <p:spPr>
              <a:xfrm>
                <a:off x="188976" y="3672079"/>
                <a:ext cx="1658112" cy="308991"/>
              </a:xfrm>
              <a:prstGeom prst="roundRect">
                <a:avLst/>
              </a:prstGeom>
              <a:blipFill>
                <a:blip r:embed="rId8"/>
                <a:stretch>
                  <a:fillRect t="-16981" b="-377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圆角 9">
                <a:extLst>
                  <a:ext uri="{FF2B5EF4-FFF2-40B4-BE49-F238E27FC236}">
                    <a16:creationId xmlns:a16="http://schemas.microsoft.com/office/drawing/2014/main" id="{486A82BC-D5F9-AA27-EFEA-0AD3FD3D1AB6}"/>
                  </a:ext>
                </a:extLst>
              </p:cNvPr>
              <p:cNvSpPr/>
              <p:nvPr/>
            </p:nvSpPr>
            <p:spPr>
              <a:xfrm>
                <a:off x="182880" y="4204717"/>
                <a:ext cx="1658112" cy="308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第</a:t>
                </a:r>
                <a:r>
                  <a:rPr lang="en-US" altLang="zh-CN" dirty="0"/>
                  <a:t>k+3</a:t>
                </a:r>
                <a:r>
                  <a:rPr lang="zh-CN" altLang="en-US" dirty="0"/>
                  <a:t>帧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+3</m:t>
                        </m:r>
                      </m:sub>
                    </m:sSub>
                  </m:oMath>
                </a14:m>
                <a:endParaRPr lang="zh-CN" altLang="en-US" dirty="0"/>
              </a:p>
            </p:txBody>
          </p:sp>
        </mc:Choice>
        <mc:Fallback xmlns="">
          <p:sp>
            <p:nvSpPr>
              <p:cNvPr id="10" name="矩形: 圆角 9">
                <a:extLst>
                  <a:ext uri="{FF2B5EF4-FFF2-40B4-BE49-F238E27FC236}">
                    <a16:creationId xmlns:a16="http://schemas.microsoft.com/office/drawing/2014/main" id="{486A82BC-D5F9-AA27-EFEA-0AD3FD3D1AB6}"/>
                  </a:ext>
                </a:extLst>
              </p:cNvPr>
              <p:cNvSpPr>
                <a:spLocks noRot="1" noChangeAspect="1" noMove="1" noResize="1" noEditPoints="1" noAdjustHandles="1" noChangeArrowheads="1" noChangeShapeType="1" noTextEdit="1"/>
              </p:cNvSpPr>
              <p:nvPr/>
            </p:nvSpPr>
            <p:spPr>
              <a:xfrm>
                <a:off x="182880" y="4204717"/>
                <a:ext cx="1658112" cy="308991"/>
              </a:xfrm>
              <a:prstGeom prst="roundRect">
                <a:avLst/>
              </a:prstGeom>
              <a:blipFill>
                <a:blip r:embed="rId9"/>
                <a:stretch>
                  <a:fillRect t="-17308" b="-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圆角 10">
                <a:extLst>
                  <a:ext uri="{FF2B5EF4-FFF2-40B4-BE49-F238E27FC236}">
                    <a16:creationId xmlns:a16="http://schemas.microsoft.com/office/drawing/2014/main" id="{5FD3A827-75A1-7836-65D1-93D07BBE4B67}"/>
                  </a:ext>
                </a:extLst>
              </p:cNvPr>
              <p:cNvSpPr/>
              <p:nvPr/>
            </p:nvSpPr>
            <p:spPr>
              <a:xfrm>
                <a:off x="188976" y="4737355"/>
                <a:ext cx="1658112" cy="308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第</a:t>
                </a:r>
                <a:r>
                  <a:rPr lang="en-US" altLang="zh-CN" dirty="0"/>
                  <a:t>k+4</a:t>
                </a:r>
                <a:r>
                  <a:rPr lang="zh-CN" altLang="en-US" dirty="0"/>
                  <a:t>帧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+4</m:t>
                        </m:r>
                      </m:sub>
                    </m:sSub>
                  </m:oMath>
                </a14:m>
                <a:endParaRPr lang="zh-CN" altLang="en-US" dirty="0"/>
              </a:p>
            </p:txBody>
          </p:sp>
        </mc:Choice>
        <mc:Fallback xmlns="">
          <p:sp>
            <p:nvSpPr>
              <p:cNvPr id="11" name="矩形: 圆角 10">
                <a:extLst>
                  <a:ext uri="{FF2B5EF4-FFF2-40B4-BE49-F238E27FC236}">
                    <a16:creationId xmlns:a16="http://schemas.microsoft.com/office/drawing/2014/main" id="{5FD3A827-75A1-7836-65D1-93D07BBE4B67}"/>
                  </a:ext>
                </a:extLst>
              </p:cNvPr>
              <p:cNvSpPr>
                <a:spLocks noRot="1" noChangeAspect="1" noMove="1" noResize="1" noEditPoints="1" noAdjustHandles="1" noChangeArrowheads="1" noChangeShapeType="1" noTextEdit="1"/>
              </p:cNvSpPr>
              <p:nvPr/>
            </p:nvSpPr>
            <p:spPr>
              <a:xfrm>
                <a:off x="188976" y="4737355"/>
                <a:ext cx="1658112" cy="308991"/>
              </a:xfrm>
              <a:prstGeom prst="roundRect">
                <a:avLst/>
              </a:prstGeom>
              <a:blipFill>
                <a:blip r:embed="rId10"/>
                <a:stretch>
                  <a:fillRect t="-16981" b="-358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圆角 15">
                <a:extLst>
                  <a:ext uri="{FF2B5EF4-FFF2-40B4-BE49-F238E27FC236}">
                    <a16:creationId xmlns:a16="http://schemas.microsoft.com/office/drawing/2014/main" id="{47FC785F-B3A5-5B2F-5301-8CAB1383B0D7}"/>
                  </a:ext>
                </a:extLst>
              </p:cNvPr>
              <p:cNvSpPr/>
              <p:nvPr/>
            </p:nvSpPr>
            <p:spPr>
              <a:xfrm>
                <a:off x="182880" y="2693956"/>
                <a:ext cx="1658112" cy="308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第</a:t>
                </a:r>
                <a:r>
                  <a:rPr lang="en-US" altLang="zh-CN" dirty="0"/>
                  <a:t>k</a:t>
                </a:r>
                <a:r>
                  <a:rPr lang="zh-CN" altLang="en-US" dirty="0"/>
                  <a:t>帧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𝑘</m:t>
                        </m:r>
                      </m:sub>
                    </m:sSub>
                  </m:oMath>
                </a14:m>
                <a:endParaRPr lang="zh-CN" altLang="en-US" dirty="0"/>
              </a:p>
            </p:txBody>
          </p:sp>
        </mc:Choice>
        <mc:Fallback xmlns="">
          <p:sp>
            <p:nvSpPr>
              <p:cNvPr id="16" name="矩形: 圆角 15">
                <a:extLst>
                  <a:ext uri="{FF2B5EF4-FFF2-40B4-BE49-F238E27FC236}">
                    <a16:creationId xmlns:a16="http://schemas.microsoft.com/office/drawing/2014/main" id="{47FC785F-B3A5-5B2F-5301-8CAB1383B0D7}"/>
                  </a:ext>
                </a:extLst>
              </p:cNvPr>
              <p:cNvSpPr>
                <a:spLocks noRot="1" noChangeAspect="1" noMove="1" noResize="1" noEditPoints="1" noAdjustHandles="1" noChangeArrowheads="1" noChangeShapeType="1" noTextEdit="1"/>
              </p:cNvSpPr>
              <p:nvPr/>
            </p:nvSpPr>
            <p:spPr>
              <a:xfrm>
                <a:off x="182880" y="2693956"/>
                <a:ext cx="1658112" cy="308991"/>
              </a:xfrm>
              <a:prstGeom prst="roundRect">
                <a:avLst/>
              </a:prstGeom>
              <a:blipFill>
                <a:blip r:embed="rId11"/>
                <a:stretch>
                  <a:fillRect t="-16981" b="-358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圆角 16">
                <a:extLst>
                  <a:ext uri="{FF2B5EF4-FFF2-40B4-BE49-F238E27FC236}">
                    <a16:creationId xmlns:a16="http://schemas.microsoft.com/office/drawing/2014/main" id="{E5DEE295-88D1-9862-2198-07A515779845}"/>
                  </a:ext>
                </a:extLst>
              </p:cNvPr>
              <p:cNvSpPr/>
              <p:nvPr/>
            </p:nvSpPr>
            <p:spPr>
              <a:xfrm>
                <a:off x="2877312" y="827246"/>
                <a:ext cx="1658112" cy="308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差分图像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𝑘</m:t>
                        </m:r>
                      </m:sub>
                    </m:sSub>
                  </m:oMath>
                </a14:m>
                <a:endParaRPr lang="zh-CN" altLang="en-US" dirty="0"/>
              </a:p>
            </p:txBody>
          </p:sp>
        </mc:Choice>
        <mc:Fallback xmlns="">
          <p:sp>
            <p:nvSpPr>
              <p:cNvPr id="17" name="矩形: 圆角 16">
                <a:extLst>
                  <a:ext uri="{FF2B5EF4-FFF2-40B4-BE49-F238E27FC236}">
                    <a16:creationId xmlns:a16="http://schemas.microsoft.com/office/drawing/2014/main" id="{E5DEE295-88D1-9862-2198-07A515779845}"/>
                  </a:ext>
                </a:extLst>
              </p:cNvPr>
              <p:cNvSpPr>
                <a:spLocks noRot="1" noChangeAspect="1" noMove="1" noResize="1" noEditPoints="1" noAdjustHandles="1" noChangeArrowheads="1" noChangeShapeType="1" noTextEdit="1"/>
              </p:cNvSpPr>
              <p:nvPr/>
            </p:nvSpPr>
            <p:spPr>
              <a:xfrm>
                <a:off x="2877312" y="827246"/>
                <a:ext cx="1658112" cy="308991"/>
              </a:xfrm>
              <a:prstGeom prst="roundRect">
                <a:avLst/>
              </a:prstGeom>
              <a:blipFill>
                <a:blip r:embed="rId12"/>
                <a:stretch>
                  <a:fillRect t="-17308" b="-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圆角 17">
                <a:extLst>
                  <a:ext uri="{FF2B5EF4-FFF2-40B4-BE49-F238E27FC236}">
                    <a16:creationId xmlns:a16="http://schemas.microsoft.com/office/drawing/2014/main" id="{524F7871-A1BD-6721-7048-E0538B43319A}"/>
                  </a:ext>
                </a:extLst>
              </p:cNvPr>
              <p:cNvSpPr/>
              <p:nvPr/>
            </p:nvSpPr>
            <p:spPr>
              <a:xfrm>
                <a:off x="2877312" y="1382459"/>
                <a:ext cx="1658112" cy="308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差分图像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2</m:t>
                        </m:r>
                        <m:r>
                          <a:rPr lang="en-US" altLang="zh-CN" b="0" i="1" smtClean="0">
                            <a:latin typeface="Cambria Math" panose="02040503050406030204" pitchFamily="18" charset="0"/>
                          </a:rPr>
                          <m:t>𝑘</m:t>
                        </m:r>
                      </m:sub>
                    </m:sSub>
                  </m:oMath>
                </a14:m>
                <a:endParaRPr lang="zh-CN" altLang="en-US" dirty="0"/>
              </a:p>
            </p:txBody>
          </p:sp>
        </mc:Choice>
        <mc:Fallback xmlns="">
          <p:sp>
            <p:nvSpPr>
              <p:cNvPr id="18" name="矩形: 圆角 17">
                <a:extLst>
                  <a:ext uri="{FF2B5EF4-FFF2-40B4-BE49-F238E27FC236}">
                    <a16:creationId xmlns:a16="http://schemas.microsoft.com/office/drawing/2014/main" id="{524F7871-A1BD-6721-7048-E0538B43319A}"/>
                  </a:ext>
                </a:extLst>
              </p:cNvPr>
              <p:cNvSpPr>
                <a:spLocks noRot="1" noChangeAspect="1" noMove="1" noResize="1" noEditPoints="1" noAdjustHandles="1" noChangeArrowheads="1" noChangeShapeType="1" noTextEdit="1"/>
              </p:cNvSpPr>
              <p:nvPr/>
            </p:nvSpPr>
            <p:spPr>
              <a:xfrm>
                <a:off x="2877312" y="1382459"/>
                <a:ext cx="1658112" cy="308991"/>
              </a:xfrm>
              <a:prstGeom prst="roundRect">
                <a:avLst/>
              </a:prstGeom>
              <a:blipFill>
                <a:blip r:embed="rId13"/>
                <a:stretch>
                  <a:fillRect t="-17308" b="-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圆角 18">
                <a:extLst>
                  <a:ext uri="{FF2B5EF4-FFF2-40B4-BE49-F238E27FC236}">
                    <a16:creationId xmlns:a16="http://schemas.microsoft.com/office/drawing/2014/main" id="{0BDD2499-B972-CBB1-F7BC-D28CAC3E9A6C}"/>
                  </a:ext>
                </a:extLst>
              </p:cNvPr>
              <p:cNvSpPr/>
              <p:nvPr/>
            </p:nvSpPr>
            <p:spPr>
              <a:xfrm>
                <a:off x="2877312" y="1937672"/>
                <a:ext cx="1658112" cy="308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差分图像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3</m:t>
                        </m:r>
                        <m:r>
                          <a:rPr lang="en-US" altLang="zh-CN" b="0" i="1" smtClean="0">
                            <a:latin typeface="Cambria Math" panose="02040503050406030204" pitchFamily="18" charset="0"/>
                          </a:rPr>
                          <m:t>𝑘</m:t>
                        </m:r>
                      </m:sub>
                    </m:sSub>
                  </m:oMath>
                </a14:m>
                <a:endParaRPr lang="zh-CN" altLang="en-US" dirty="0"/>
              </a:p>
            </p:txBody>
          </p:sp>
        </mc:Choice>
        <mc:Fallback xmlns="">
          <p:sp>
            <p:nvSpPr>
              <p:cNvPr id="19" name="矩形: 圆角 18">
                <a:extLst>
                  <a:ext uri="{FF2B5EF4-FFF2-40B4-BE49-F238E27FC236}">
                    <a16:creationId xmlns:a16="http://schemas.microsoft.com/office/drawing/2014/main" id="{0BDD2499-B972-CBB1-F7BC-D28CAC3E9A6C}"/>
                  </a:ext>
                </a:extLst>
              </p:cNvPr>
              <p:cNvSpPr>
                <a:spLocks noRot="1" noChangeAspect="1" noMove="1" noResize="1" noEditPoints="1" noAdjustHandles="1" noChangeArrowheads="1" noChangeShapeType="1" noTextEdit="1"/>
              </p:cNvSpPr>
              <p:nvPr/>
            </p:nvSpPr>
            <p:spPr>
              <a:xfrm>
                <a:off x="2877312" y="1937672"/>
                <a:ext cx="1658112" cy="308991"/>
              </a:xfrm>
              <a:prstGeom prst="roundRect">
                <a:avLst/>
              </a:prstGeom>
              <a:blipFill>
                <a:blip r:embed="rId14"/>
                <a:stretch>
                  <a:fillRect t="-16981" b="-358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圆角 19">
                <a:extLst>
                  <a:ext uri="{FF2B5EF4-FFF2-40B4-BE49-F238E27FC236}">
                    <a16:creationId xmlns:a16="http://schemas.microsoft.com/office/drawing/2014/main" id="{480CC2AC-7F90-B414-B1C7-76538B8BF887}"/>
                  </a:ext>
                </a:extLst>
              </p:cNvPr>
              <p:cNvSpPr/>
              <p:nvPr/>
            </p:nvSpPr>
            <p:spPr>
              <a:xfrm>
                <a:off x="2877312" y="2492885"/>
                <a:ext cx="1658112" cy="308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差分图像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4</m:t>
                        </m:r>
                        <m:r>
                          <a:rPr lang="en-US" altLang="zh-CN" b="0" i="1" smtClean="0">
                            <a:latin typeface="Cambria Math" panose="02040503050406030204" pitchFamily="18" charset="0"/>
                          </a:rPr>
                          <m:t>𝑘</m:t>
                        </m:r>
                      </m:sub>
                    </m:sSub>
                  </m:oMath>
                </a14:m>
                <a:endParaRPr lang="zh-CN" altLang="en-US" dirty="0"/>
              </a:p>
            </p:txBody>
          </p:sp>
        </mc:Choice>
        <mc:Fallback xmlns="">
          <p:sp>
            <p:nvSpPr>
              <p:cNvPr id="20" name="矩形: 圆角 19">
                <a:extLst>
                  <a:ext uri="{FF2B5EF4-FFF2-40B4-BE49-F238E27FC236}">
                    <a16:creationId xmlns:a16="http://schemas.microsoft.com/office/drawing/2014/main" id="{480CC2AC-7F90-B414-B1C7-76538B8BF887}"/>
                  </a:ext>
                </a:extLst>
              </p:cNvPr>
              <p:cNvSpPr>
                <a:spLocks noRot="1" noChangeAspect="1" noMove="1" noResize="1" noEditPoints="1" noAdjustHandles="1" noChangeArrowheads="1" noChangeShapeType="1" noTextEdit="1"/>
              </p:cNvSpPr>
              <p:nvPr/>
            </p:nvSpPr>
            <p:spPr>
              <a:xfrm>
                <a:off x="2877312" y="2492885"/>
                <a:ext cx="1658112" cy="308991"/>
              </a:xfrm>
              <a:prstGeom prst="roundRect">
                <a:avLst/>
              </a:prstGeom>
              <a:blipFill>
                <a:blip r:embed="rId15"/>
                <a:stretch>
                  <a:fillRect t="-16981" b="-358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圆角 20">
                <a:extLst>
                  <a:ext uri="{FF2B5EF4-FFF2-40B4-BE49-F238E27FC236}">
                    <a16:creationId xmlns:a16="http://schemas.microsoft.com/office/drawing/2014/main" id="{293796AD-7B4F-7DB9-3CCC-0487FA6C173E}"/>
                  </a:ext>
                </a:extLst>
              </p:cNvPr>
              <p:cNvSpPr/>
              <p:nvPr/>
            </p:nvSpPr>
            <p:spPr>
              <a:xfrm>
                <a:off x="2877312" y="3048767"/>
                <a:ext cx="1658112" cy="308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差分图像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5</m:t>
                        </m:r>
                        <m:r>
                          <a:rPr lang="en-US" altLang="zh-CN" b="0" i="1" smtClean="0">
                            <a:latin typeface="Cambria Math" panose="02040503050406030204" pitchFamily="18" charset="0"/>
                          </a:rPr>
                          <m:t>𝑘</m:t>
                        </m:r>
                      </m:sub>
                    </m:sSub>
                  </m:oMath>
                </a14:m>
                <a:endParaRPr lang="zh-CN" altLang="en-US" dirty="0"/>
              </a:p>
            </p:txBody>
          </p:sp>
        </mc:Choice>
        <mc:Fallback xmlns="">
          <p:sp>
            <p:nvSpPr>
              <p:cNvPr id="21" name="矩形: 圆角 20">
                <a:extLst>
                  <a:ext uri="{FF2B5EF4-FFF2-40B4-BE49-F238E27FC236}">
                    <a16:creationId xmlns:a16="http://schemas.microsoft.com/office/drawing/2014/main" id="{293796AD-7B4F-7DB9-3CCC-0487FA6C173E}"/>
                  </a:ext>
                </a:extLst>
              </p:cNvPr>
              <p:cNvSpPr>
                <a:spLocks noRot="1" noChangeAspect="1" noMove="1" noResize="1" noEditPoints="1" noAdjustHandles="1" noChangeArrowheads="1" noChangeShapeType="1" noTextEdit="1"/>
              </p:cNvSpPr>
              <p:nvPr/>
            </p:nvSpPr>
            <p:spPr>
              <a:xfrm>
                <a:off x="2877312" y="3048767"/>
                <a:ext cx="1658112" cy="308991"/>
              </a:xfrm>
              <a:prstGeom prst="roundRect">
                <a:avLst/>
              </a:prstGeom>
              <a:blipFill>
                <a:blip r:embed="rId16"/>
                <a:stretch>
                  <a:fillRect t="-16981" b="-358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圆角 21">
                <a:extLst>
                  <a:ext uri="{FF2B5EF4-FFF2-40B4-BE49-F238E27FC236}">
                    <a16:creationId xmlns:a16="http://schemas.microsoft.com/office/drawing/2014/main" id="{172A7D8B-FDDA-B5CB-D995-DEC202740A28}"/>
                  </a:ext>
                </a:extLst>
              </p:cNvPr>
              <p:cNvSpPr/>
              <p:nvPr/>
            </p:nvSpPr>
            <p:spPr>
              <a:xfrm>
                <a:off x="2877312" y="3604649"/>
                <a:ext cx="1658112" cy="308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差分图像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6</m:t>
                        </m:r>
                        <m:r>
                          <a:rPr lang="en-US" altLang="zh-CN" b="0" i="1" smtClean="0">
                            <a:latin typeface="Cambria Math" panose="02040503050406030204" pitchFamily="18" charset="0"/>
                          </a:rPr>
                          <m:t>𝑘</m:t>
                        </m:r>
                      </m:sub>
                    </m:sSub>
                  </m:oMath>
                </a14:m>
                <a:endParaRPr lang="zh-CN" altLang="en-US" dirty="0"/>
              </a:p>
            </p:txBody>
          </p:sp>
        </mc:Choice>
        <mc:Fallback xmlns="">
          <p:sp>
            <p:nvSpPr>
              <p:cNvPr id="22" name="矩形: 圆角 21">
                <a:extLst>
                  <a:ext uri="{FF2B5EF4-FFF2-40B4-BE49-F238E27FC236}">
                    <a16:creationId xmlns:a16="http://schemas.microsoft.com/office/drawing/2014/main" id="{172A7D8B-FDDA-B5CB-D995-DEC202740A28}"/>
                  </a:ext>
                </a:extLst>
              </p:cNvPr>
              <p:cNvSpPr>
                <a:spLocks noRot="1" noChangeAspect="1" noMove="1" noResize="1" noEditPoints="1" noAdjustHandles="1" noChangeArrowheads="1" noChangeShapeType="1" noTextEdit="1"/>
              </p:cNvSpPr>
              <p:nvPr/>
            </p:nvSpPr>
            <p:spPr>
              <a:xfrm>
                <a:off x="2877312" y="3604649"/>
                <a:ext cx="1658112" cy="308991"/>
              </a:xfrm>
              <a:prstGeom prst="roundRect">
                <a:avLst/>
              </a:prstGeom>
              <a:blipFill>
                <a:blip r:embed="rId17"/>
                <a:stretch>
                  <a:fillRect t="-16981" b="-377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圆角 22">
                <a:extLst>
                  <a:ext uri="{FF2B5EF4-FFF2-40B4-BE49-F238E27FC236}">
                    <a16:creationId xmlns:a16="http://schemas.microsoft.com/office/drawing/2014/main" id="{3044BA7C-4601-C24F-E037-9ADC1605A503}"/>
                  </a:ext>
                </a:extLst>
              </p:cNvPr>
              <p:cNvSpPr/>
              <p:nvPr/>
            </p:nvSpPr>
            <p:spPr>
              <a:xfrm>
                <a:off x="2877312" y="4160531"/>
                <a:ext cx="1658112" cy="308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差分图像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7</m:t>
                        </m:r>
                        <m:r>
                          <a:rPr lang="en-US" altLang="zh-CN" b="0" i="1" smtClean="0">
                            <a:latin typeface="Cambria Math" panose="02040503050406030204" pitchFamily="18" charset="0"/>
                          </a:rPr>
                          <m:t>𝑘</m:t>
                        </m:r>
                      </m:sub>
                    </m:sSub>
                  </m:oMath>
                </a14:m>
                <a:endParaRPr lang="zh-CN" altLang="en-US" dirty="0"/>
              </a:p>
            </p:txBody>
          </p:sp>
        </mc:Choice>
        <mc:Fallback xmlns="">
          <p:sp>
            <p:nvSpPr>
              <p:cNvPr id="23" name="矩形: 圆角 22">
                <a:extLst>
                  <a:ext uri="{FF2B5EF4-FFF2-40B4-BE49-F238E27FC236}">
                    <a16:creationId xmlns:a16="http://schemas.microsoft.com/office/drawing/2014/main" id="{3044BA7C-4601-C24F-E037-9ADC1605A503}"/>
                  </a:ext>
                </a:extLst>
              </p:cNvPr>
              <p:cNvSpPr>
                <a:spLocks noRot="1" noChangeAspect="1" noMove="1" noResize="1" noEditPoints="1" noAdjustHandles="1" noChangeArrowheads="1" noChangeShapeType="1" noTextEdit="1"/>
              </p:cNvSpPr>
              <p:nvPr/>
            </p:nvSpPr>
            <p:spPr>
              <a:xfrm>
                <a:off x="2877312" y="4160531"/>
                <a:ext cx="1658112" cy="308991"/>
              </a:xfrm>
              <a:prstGeom prst="roundRect">
                <a:avLst/>
              </a:prstGeom>
              <a:blipFill>
                <a:blip r:embed="rId18"/>
                <a:stretch>
                  <a:fillRect t="-19231" b="-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圆角 23">
                <a:extLst>
                  <a:ext uri="{FF2B5EF4-FFF2-40B4-BE49-F238E27FC236}">
                    <a16:creationId xmlns:a16="http://schemas.microsoft.com/office/drawing/2014/main" id="{EEEB7ACE-7516-4B7F-2936-21FEA5DB50B9}"/>
                  </a:ext>
                </a:extLst>
              </p:cNvPr>
              <p:cNvSpPr/>
              <p:nvPr/>
            </p:nvSpPr>
            <p:spPr>
              <a:xfrm>
                <a:off x="2877312" y="4716413"/>
                <a:ext cx="1658112" cy="308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差分图像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7</m:t>
                        </m:r>
                        <m:r>
                          <a:rPr lang="en-US" altLang="zh-CN" b="0" i="1" smtClean="0">
                            <a:latin typeface="Cambria Math" panose="02040503050406030204" pitchFamily="18" charset="0"/>
                          </a:rPr>
                          <m:t>𝑘</m:t>
                        </m:r>
                      </m:sub>
                    </m:sSub>
                  </m:oMath>
                </a14:m>
                <a:endParaRPr lang="zh-CN" altLang="en-US" dirty="0"/>
              </a:p>
            </p:txBody>
          </p:sp>
        </mc:Choice>
        <mc:Fallback xmlns="">
          <p:sp>
            <p:nvSpPr>
              <p:cNvPr id="24" name="矩形: 圆角 23">
                <a:extLst>
                  <a:ext uri="{FF2B5EF4-FFF2-40B4-BE49-F238E27FC236}">
                    <a16:creationId xmlns:a16="http://schemas.microsoft.com/office/drawing/2014/main" id="{EEEB7ACE-7516-4B7F-2936-21FEA5DB50B9}"/>
                  </a:ext>
                </a:extLst>
              </p:cNvPr>
              <p:cNvSpPr>
                <a:spLocks noRot="1" noChangeAspect="1" noMove="1" noResize="1" noEditPoints="1" noAdjustHandles="1" noChangeArrowheads="1" noChangeShapeType="1" noTextEdit="1"/>
              </p:cNvSpPr>
              <p:nvPr/>
            </p:nvSpPr>
            <p:spPr>
              <a:xfrm>
                <a:off x="2877312" y="4716413"/>
                <a:ext cx="1658112" cy="308991"/>
              </a:xfrm>
              <a:prstGeom prst="roundRect">
                <a:avLst/>
              </a:prstGeom>
              <a:blipFill>
                <a:blip r:embed="rId19"/>
                <a:stretch>
                  <a:fillRect t="-17308" b="-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圆角 24">
                <a:extLst>
                  <a:ext uri="{FF2B5EF4-FFF2-40B4-BE49-F238E27FC236}">
                    <a16:creationId xmlns:a16="http://schemas.microsoft.com/office/drawing/2014/main" id="{4A1FD653-AB71-F8C6-3FEC-CB69691AE4CE}"/>
                  </a:ext>
                </a:extLst>
              </p:cNvPr>
              <p:cNvSpPr/>
              <p:nvPr/>
            </p:nvSpPr>
            <p:spPr>
              <a:xfrm>
                <a:off x="5177790" y="2325434"/>
                <a:ext cx="637794" cy="308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25" name="矩形: 圆角 24">
                <a:extLst>
                  <a:ext uri="{FF2B5EF4-FFF2-40B4-BE49-F238E27FC236}">
                    <a16:creationId xmlns:a16="http://schemas.microsoft.com/office/drawing/2014/main" id="{4A1FD653-AB71-F8C6-3FEC-CB69691AE4CE}"/>
                  </a:ext>
                </a:extLst>
              </p:cNvPr>
              <p:cNvSpPr>
                <a:spLocks noRot="1" noChangeAspect="1" noMove="1" noResize="1" noEditPoints="1" noAdjustHandles="1" noChangeArrowheads="1" noChangeShapeType="1" noTextEdit="1"/>
              </p:cNvSpPr>
              <p:nvPr/>
            </p:nvSpPr>
            <p:spPr>
              <a:xfrm>
                <a:off x="5177790" y="2325434"/>
                <a:ext cx="637794" cy="308991"/>
              </a:xfrm>
              <a:prstGeom prst="roundRect">
                <a:avLst/>
              </a:prstGeom>
              <a:blipFill>
                <a:blip r:embed="rId20"/>
                <a:stretch>
                  <a:fillRect b="-75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圆角 26">
                <a:extLst>
                  <a:ext uri="{FF2B5EF4-FFF2-40B4-BE49-F238E27FC236}">
                    <a16:creationId xmlns:a16="http://schemas.microsoft.com/office/drawing/2014/main" id="{7E35F813-A105-02DB-F90C-BE216FA90916}"/>
                  </a:ext>
                </a:extLst>
              </p:cNvPr>
              <p:cNvSpPr/>
              <p:nvPr/>
            </p:nvSpPr>
            <p:spPr>
              <a:xfrm>
                <a:off x="5177790" y="3191448"/>
                <a:ext cx="637794" cy="308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27" name="矩形: 圆角 26">
                <a:extLst>
                  <a:ext uri="{FF2B5EF4-FFF2-40B4-BE49-F238E27FC236}">
                    <a16:creationId xmlns:a16="http://schemas.microsoft.com/office/drawing/2014/main" id="{7E35F813-A105-02DB-F90C-BE216FA90916}"/>
                  </a:ext>
                </a:extLst>
              </p:cNvPr>
              <p:cNvSpPr>
                <a:spLocks noRot="1" noChangeAspect="1" noMove="1" noResize="1" noEditPoints="1" noAdjustHandles="1" noChangeArrowheads="1" noChangeShapeType="1" noTextEdit="1"/>
              </p:cNvSpPr>
              <p:nvPr/>
            </p:nvSpPr>
            <p:spPr>
              <a:xfrm>
                <a:off x="5177790" y="3191448"/>
                <a:ext cx="637794" cy="308991"/>
              </a:xfrm>
              <a:prstGeom prst="roundRect">
                <a:avLst/>
              </a:prstGeom>
              <a:blipFill>
                <a:blip r:embed="rId21"/>
                <a:stretch>
                  <a:fillRect b="-7692"/>
                </a:stretch>
              </a:blipFill>
            </p:spPr>
            <p:txBody>
              <a:bodyPr/>
              <a:lstStyle/>
              <a:p>
                <a:r>
                  <a:rPr lang="zh-CN" altLang="en-US">
                    <a:noFill/>
                  </a:rPr>
                  <a:t> </a:t>
                </a:r>
              </a:p>
            </p:txBody>
          </p:sp>
        </mc:Fallback>
      </mc:AlternateContent>
      <p:cxnSp>
        <p:nvCxnSpPr>
          <p:cNvPr id="29" name="连接符: 肘形 28">
            <a:extLst>
              <a:ext uri="{FF2B5EF4-FFF2-40B4-BE49-F238E27FC236}">
                <a16:creationId xmlns:a16="http://schemas.microsoft.com/office/drawing/2014/main" id="{D03336D4-6729-6449-532F-EC63BD7C5E96}"/>
              </a:ext>
            </a:extLst>
          </p:cNvPr>
          <p:cNvCxnSpPr>
            <a:stCxn id="17" idx="3"/>
            <a:endCxn id="25" idx="1"/>
          </p:cNvCxnSpPr>
          <p:nvPr/>
        </p:nvCxnSpPr>
        <p:spPr>
          <a:xfrm>
            <a:off x="4535424" y="981742"/>
            <a:ext cx="642366" cy="14981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813284AE-EFBA-0540-7C54-EFBBAFDC31A1}"/>
              </a:ext>
            </a:extLst>
          </p:cNvPr>
          <p:cNvCxnSpPr>
            <a:stCxn id="18" idx="3"/>
            <a:endCxn id="25" idx="1"/>
          </p:cNvCxnSpPr>
          <p:nvPr/>
        </p:nvCxnSpPr>
        <p:spPr>
          <a:xfrm>
            <a:off x="4535424" y="1536955"/>
            <a:ext cx="642366" cy="9429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连接符: 肘形 32">
            <a:extLst>
              <a:ext uri="{FF2B5EF4-FFF2-40B4-BE49-F238E27FC236}">
                <a16:creationId xmlns:a16="http://schemas.microsoft.com/office/drawing/2014/main" id="{11CDC0A9-42C9-BD00-1C50-61EB73962DEA}"/>
              </a:ext>
            </a:extLst>
          </p:cNvPr>
          <p:cNvCxnSpPr>
            <a:stCxn id="19" idx="3"/>
            <a:endCxn id="25" idx="1"/>
          </p:cNvCxnSpPr>
          <p:nvPr/>
        </p:nvCxnSpPr>
        <p:spPr>
          <a:xfrm>
            <a:off x="4535424" y="2092168"/>
            <a:ext cx="642366" cy="3877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连接符: 肘形 34">
            <a:extLst>
              <a:ext uri="{FF2B5EF4-FFF2-40B4-BE49-F238E27FC236}">
                <a16:creationId xmlns:a16="http://schemas.microsoft.com/office/drawing/2014/main" id="{601E52D1-B58F-E4C2-5EBC-6CC4232264EB}"/>
              </a:ext>
            </a:extLst>
          </p:cNvPr>
          <p:cNvCxnSpPr>
            <a:stCxn id="20" idx="3"/>
            <a:endCxn id="25" idx="1"/>
          </p:cNvCxnSpPr>
          <p:nvPr/>
        </p:nvCxnSpPr>
        <p:spPr>
          <a:xfrm flipV="1">
            <a:off x="4535424" y="2479930"/>
            <a:ext cx="642366" cy="1674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5985BB90-8F2D-C58F-1DD6-B04B7B0F1832}"/>
              </a:ext>
            </a:extLst>
          </p:cNvPr>
          <p:cNvCxnSpPr>
            <a:cxnSpLocks/>
            <a:stCxn id="21" idx="3"/>
            <a:endCxn id="27" idx="1"/>
          </p:cNvCxnSpPr>
          <p:nvPr/>
        </p:nvCxnSpPr>
        <p:spPr>
          <a:xfrm>
            <a:off x="4535424" y="3203263"/>
            <a:ext cx="642366" cy="142681"/>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2" name="连接符: 肘形 41">
            <a:extLst>
              <a:ext uri="{FF2B5EF4-FFF2-40B4-BE49-F238E27FC236}">
                <a16:creationId xmlns:a16="http://schemas.microsoft.com/office/drawing/2014/main" id="{A23A5C38-E999-10CA-F226-3658C3C93B41}"/>
              </a:ext>
            </a:extLst>
          </p:cNvPr>
          <p:cNvCxnSpPr>
            <a:stCxn id="22" idx="3"/>
            <a:endCxn id="27" idx="1"/>
          </p:cNvCxnSpPr>
          <p:nvPr/>
        </p:nvCxnSpPr>
        <p:spPr>
          <a:xfrm flipV="1">
            <a:off x="4535424" y="3345944"/>
            <a:ext cx="642366" cy="413201"/>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连接符: 肘形 43">
            <a:extLst>
              <a:ext uri="{FF2B5EF4-FFF2-40B4-BE49-F238E27FC236}">
                <a16:creationId xmlns:a16="http://schemas.microsoft.com/office/drawing/2014/main" id="{EA3E8EF1-0A11-5A5B-0292-43FC7696C61F}"/>
              </a:ext>
            </a:extLst>
          </p:cNvPr>
          <p:cNvCxnSpPr>
            <a:stCxn id="23" idx="3"/>
            <a:endCxn id="27" idx="1"/>
          </p:cNvCxnSpPr>
          <p:nvPr/>
        </p:nvCxnSpPr>
        <p:spPr>
          <a:xfrm flipV="1">
            <a:off x="4535424" y="3345944"/>
            <a:ext cx="642366" cy="969083"/>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6" name="连接符: 肘形 45">
            <a:extLst>
              <a:ext uri="{FF2B5EF4-FFF2-40B4-BE49-F238E27FC236}">
                <a16:creationId xmlns:a16="http://schemas.microsoft.com/office/drawing/2014/main" id="{DE61A905-FF28-0950-FDAA-D714AA894FBA}"/>
              </a:ext>
            </a:extLst>
          </p:cNvPr>
          <p:cNvCxnSpPr>
            <a:stCxn id="24" idx="3"/>
            <a:endCxn id="27" idx="1"/>
          </p:cNvCxnSpPr>
          <p:nvPr/>
        </p:nvCxnSpPr>
        <p:spPr>
          <a:xfrm flipV="1">
            <a:off x="4535424" y="3345944"/>
            <a:ext cx="642366" cy="1524965"/>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47" name="文本框 46">
            <a:extLst>
              <a:ext uri="{FF2B5EF4-FFF2-40B4-BE49-F238E27FC236}">
                <a16:creationId xmlns:a16="http://schemas.microsoft.com/office/drawing/2014/main" id="{CD7D5F5B-A1F7-9E77-2229-559AAE7DFA94}"/>
              </a:ext>
            </a:extLst>
          </p:cNvPr>
          <p:cNvSpPr txBox="1"/>
          <p:nvPr/>
        </p:nvSpPr>
        <p:spPr>
          <a:xfrm>
            <a:off x="5344287" y="1535615"/>
            <a:ext cx="865632" cy="646331"/>
          </a:xfrm>
          <a:prstGeom prst="rect">
            <a:avLst/>
          </a:prstGeom>
          <a:noFill/>
        </p:spPr>
        <p:txBody>
          <a:bodyPr wrap="square" rtlCol="0">
            <a:spAutoFit/>
          </a:bodyPr>
          <a:lstStyle/>
          <a:p>
            <a:r>
              <a:rPr lang="zh-CN" altLang="en-US" sz="1200" dirty="0"/>
              <a:t>线性拉伸、</a:t>
            </a:r>
            <a:br>
              <a:rPr lang="en-US" altLang="zh-CN" sz="1200" dirty="0"/>
            </a:br>
            <a:r>
              <a:rPr lang="zh-CN" altLang="en-US" sz="1200" dirty="0"/>
              <a:t>阈值分割、</a:t>
            </a:r>
            <a:endParaRPr lang="en-US" altLang="zh-CN" sz="1200" dirty="0"/>
          </a:p>
          <a:p>
            <a:r>
              <a:rPr lang="zh-CN" altLang="en-US" sz="1200" dirty="0"/>
              <a:t>或运算</a:t>
            </a:r>
          </a:p>
        </p:txBody>
      </p:sp>
      <p:sp>
        <p:nvSpPr>
          <p:cNvPr id="48" name="文本框 47">
            <a:extLst>
              <a:ext uri="{FF2B5EF4-FFF2-40B4-BE49-F238E27FC236}">
                <a16:creationId xmlns:a16="http://schemas.microsoft.com/office/drawing/2014/main" id="{E788B925-D618-50D9-C3A6-8031F70719A1}"/>
              </a:ext>
            </a:extLst>
          </p:cNvPr>
          <p:cNvSpPr txBox="1"/>
          <p:nvPr/>
        </p:nvSpPr>
        <p:spPr>
          <a:xfrm>
            <a:off x="5344287" y="3553424"/>
            <a:ext cx="865632" cy="646331"/>
          </a:xfrm>
          <a:prstGeom prst="rect">
            <a:avLst/>
          </a:prstGeom>
          <a:noFill/>
        </p:spPr>
        <p:txBody>
          <a:bodyPr wrap="square" rtlCol="0">
            <a:spAutoFit/>
          </a:bodyPr>
          <a:lstStyle/>
          <a:p>
            <a:r>
              <a:rPr lang="zh-CN" altLang="en-US" sz="1200" dirty="0"/>
              <a:t>线性拉伸、</a:t>
            </a:r>
            <a:br>
              <a:rPr lang="en-US" altLang="zh-CN" sz="1200" dirty="0"/>
            </a:br>
            <a:r>
              <a:rPr lang="zh-CN" altLang="en-US" sz="1200" dirty="0"/>
              <a:t>阈值分割、</a:t>
            </a:r>
            <a:endParaRPr lang="en-US" altLang="zh-CN" sz="1200" dirty="0"/>
          </a:p>
          <a:p>
            <a:r>
              <a:rPr lang="zh-CN" altLang="en-US" sz="1200" dirty="0"/>
              <a:t>或运算</a:t>
            </a:r>
          </a:p>
        </p:txBody>
      </p:sp>
      <p:sp>
        <p:nvSpPr>
          <p:cNvPr id="49" name="矩形: 圆角 48">
            <a:extLst>
              <a:ext uri="{FF2B5EF4-FFF2-40B4-BE49-F238E27FC236}">
                <a16:creationId xmlns:a16="http://schemas.microsoft.com/office/drawing/2014/main" id="{429B7DFA-4DF7-92FB-7B01-75F7D018305D}"/>
              </a:ext>
            </a:extLst>
          </p:cNvPr>
          <p:cNvSpPr/>
          <p:nvPr/>
        </p:nvSpPr>
        <p:spPr>
          <a:xfrm>
            <a:off x="6537198" y="2629288"/>
            <a:ext cx="936498" cy="60692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两结果相并</a:t>
            </a:r>
          </a:p>
        </p:txBody>
      </p:sp>
      <p:cxnSp>
        <p:nvCxnSpPr>
          <p:cNvPr id="51" name="连接符: 肘形 50">
            <a:extLst>
              <a:ext uri="{FF2B5EF4-FFF2-40B4-BE49-F238E27FC236}">
                <a16:creationId xmlns:a16="http://schemas.microsoft.com/office/drawing/2014/main" id="{3A6C40F3-0867-2B61-806B-77EE42E00050}"/>
              </a:ext>
            </a:extLst>
          </p:cNvPr>
          <p:cNvCxnSpPr>
            <a:cxnSpLocks/>
            <a:stCxn id="25" idx="3"/>
            <a:endCxn id="49" idx="1"/>
          </p:cNvCxnSpPr>
          <p:nvPr/>
        </p:nvCxnSpPr>
        <p:spPr>
          <a:xfrm>
            <a:off x="5815584" y="2479930"/>
            <a:ext cx="721614" cy="45282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连接符: 肘形 52">
            <a:extLst>
              <a:ext uri="{FF2B5EF4-FFF2-40B4-BE49-F238E27FC236}">
                <a16:creationId xmlns:a16="http://schemas.microsoft.com/office/drawing/2014/main" id="{2CE421F1-1564-4DB2-0260-61218F9D75BA}"/>
              </a:ext>
            </a:extLst>
          </p:cNvPr>
          <p:cNvCxnSpPr>
            <a:cxnSpLocks/>
            <a:stCxn id="27" idx="3"/>
            <a:endCxn id="49" idx="1"/>
          </p:cNvCxnSpPr>
          <p:nvPr/>
        </p:nvCxnSpPr>
        <p:spPr>
          <a:xfrm flipV="1">
            <a:off x="5815584" y="2932752"/>
            <a:ext cx="721614" cy="41319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4" name="矩形: 圆角 63">
            <a:extLst>
              <a:ext uri="{FF2B5EF4-FFF2-40B4-BE49-F238E27FC236}">
                <a16:creationId xmlns:a16="http://schemas.microsoft.com/office/drawing/2014/main" id="{BAC20072-62F3-8040-1E90-B63AA435B647}"/>
              </a:ext>
            </a:extLst>
          </p:cNvPr>
          <p:cNvSpPr/>
          <p:nvPr/>
        </p:nvSpPr>
        <p:spPr>
          <a:xfrm>
            <a:off x="7817358" y="2635189"/>
            <a:ext cx="1287780" cy="60692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运动目标</a:t>
            </a:r>
          </a:p>
        </p:txBody>
      </p:sp>
      <p:cxnSp>
        <p:nvCxnSpPr>
          <p:cNvPr id="68" name="直接箭头连接符 67">
            <a:extLst>
              <a:ext uri="{FF2B5EF4-FFF2-40B4-BE49-F238E27FC236}">
                <a16:creationId xmlns:a16="http://schemas.microsoft.com/office/drawing/2014/main" id="{BDC7A185-BA4C-100F-7973-4E7D90738370}"/>
              </a:ext>
            </a:extLst>
          </p:cNvPr>
          <p:cNvCxnSpPr>
            <a:cxnSpLocks/>
            <a:stCxn id="49" idx="3"/>
            <a:endCxn id="64" idx="1"/>
          </p:cNvCxnSpPr>
          <p:nvPr/>
        </p:nvCxnSpPr>
        <p:spPr>
          <a:xfrm>
            <a:off x="7473696" y="2932752"/>
            <a:ext cx="343662" cy="59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连接符: 肘形 70">
            <a:extLst>
              <a:ext uri="{FF2B5EF4-FFF2-40B4-BE49-F238E27FC236}">
                <a16:creationId xmlns:a16="http://schemas.microsoft.com/office/drawing/2014/main" id="{B4A0A939-8ABB-133A-B71E-E8FB45CFC415}"/>
              </a:ext>
            </a:extLst>
          </p:cNvPr>
          <p:cNvCxnSpPr>
            <a:stCxn id="4" idx="3"/>
            <a:endCxn id="17" idx="1"/>
          </p:cNvCxnSpPr>
          <p:nvPr/>
        </p:nvCxnSpPr>
        <p:spPr>
          <a:xfrm>
            <a:off x="1847088" y="805054"/>
            <a:ext cx="1030224" cy="176688"/>
          </a:xfrm>
          <a:prstGeom prst="bentConnector3">
            <a:avLst>
              <a:gd name="adj1" fmla="val 3461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连接符: 肘形 72">
            <a:extLst>
              <a:ext uri="{FF2B5EF4-FFF2-40B4-BE49-F238E27FC236}">
                <a16:creationId xmlns:a16="http://schemas.microsoft.com/office/drawing/2014/main" id="{3CDF93BD-0699-C38E-3DC4-AA826430F4C5}"/>
              </a:ext>
            </a:extLst>
          </p:cNvPr>
          <p:cNvCxnSpPr>
            <a:cxnSpLocks/>
            <a:stCxn id="5" idx="3"/>
            <a:endCxn id="18" idx="1"/>
          </p:cNvCxnSpPr>
          <p:nvPr/>
        </p:nvCxnSpPr>
        <p:spPr>
          <a:xfrm>
            <a:off x="1853184" y="1337692"/>
            <a:ext cx="1024128" cy="199263"/>
          </a:xfrm>
          <a:prstGeom prst="bentConnector3">
            <a:avLst>
              <a:gd name="adj1" fmla="val 5357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5" name="连接符: 肘形 74">
            <a:extLst>
              <a:ext uri="{FF2B5EF4-FFF2-40B4-BE49-F238E27FC236}">
                <a16:creationId xmlns:a16="http://schemas.microsoft.com/office/drawing/2014/main" id="{6710B97E-8D53-0ECE-802B-66E864F6D6A2}"/>
              </a:ext>
            </a:extLst>
          </p:cNvPr>
          <p:cNvCxnSpPr>
            <a:stCxn id="16" idx="3"/>
            <a:endCxn id="17" idx="1"/>
          </p:cNvCxnSpPr>
          <p:nvPr/>
        </p:nvCxnSpPr>
        <p:spPr>
          <a:xfrm flipV="1">
            <a:off x="1840992" y="981742"/>
            <a:ext cx="1036320" cy="1866710"/>
          </a:xfrm>
          <a:prstGeom prst="bentConnector3">
            <a:avLst>
              <a:gd name="adj1" fmla="val 358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连接符: 肘形 76">
            <a:extLst>
              <a:ext uri="{FF2B5EF4-FFF2-40B4-BE49-F238E27FC236}">
                <a16:creationId xmlns:a16="http://schemas.microsoft.com/office/drawing/2014/main" id="{E7AFBA39-FB81-0C08-797D-B8F4F7F1F3E2}"/>
              </a:ext>
            </a:extLst>
          </p:cNvPr>
          <p:cNvCxnSpPr>
            <a:cxnSpLocks/>
            <a:stCxn id="16" idx="3"/>
            <a:endCxn id="18" idx="1"/>
          </p:cNvCxnSpPr>
          <p:nvPr/>
        </p:nvCxnSpPr>
        <p:spPr>
          <a:xfrm flipV="1">
            <a:off x="1840992" y="1536955"/>
            <a:ext cx="1036320" cy="1311497"/>
          </a:xfrm>
          <a:prstGeom prst="bentConnector3">
            <a:avLst>
              <a:gd name="adj1" fmla="val 53529"/>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4" name="连接符: 肘形 83">
            <a:extLst>
              <a:ext uri="{FF2B5EF4-FFF2-40B4-BE49-F238E27FC236}">
                <a16:creationId xmlns:a16="http://schemas.microsoft.com/office/drawing/2014/main" id="{A8F3C03C-8961-493E-4D04-AD18A106BE46}"/>
              </a:ext>
            </a:extLst>
          </p:cNvPr>
          <p:cNvCxnSpPr>
            <a:stCxn id="6" idx="3"/>
            <a:endCxn id="19" idx="1"/>
          </p:cNvCxnSpPr>
          <p:nvPr/>
        </p:nvCxnSpPr>
        <p:spPr>
          <a:xfrm>
            <a:off x="1847088" y="1870330"/>
            <a:ext cx="1030224" cy="221838"/>
          </a:xfrm>
          <a:prstGeom prst="bentConnector3">
            <a:avLst>
              <a:gd name="adj1" fmla="val 65384"/>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7" name="连接符: 肘形 86">
            <a:extLst>
              <a:ext uri="{FF2B5EF4-FFF2-40B4-BE49-F238E27FC236}">
                <a16:creationId xmlns:a16="http://schemas.microsoft.com/office/drawing/2014/main" id="{63E9364C-03B8-63C9-3C34-63BD4D0EC573}"/>
              </a:ext>
            </a:extLst>
          </p:cNvPr>
          <p:cNvCxnSpPr>
            <a:stCxn id="16" idx="3"/>
            <a:endCxn id="19" idx="1"/>
          </p:cNvCxnSpPr>
          <p:nvPr/>
        </p:nvCxnSpPr>
        <p:spPr>
          <a:xfrm flipV="1">
            <a:off x="1840992" y="2092168"/>
            <a:ext cx="1036320" cy="756284"/>
          </a:xfrm>
          <a:prstGeom prst="bentConnector3">
            <a:avLst>
              <a:gd name="adj1" fmla="val 6647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0" name="连接符: 肘形 89">
            <a:extLst>
              <a:ext uri="{FF2B5EF4-FFF2-40B4-BE49-F238E27FC236}">
                <a16:creationId xmlns:a16="http://schemas.microsoft.com/office/drawing/2014/main" id="{693C70D3-E7E9-A21A-305B-DB52249189A6}"/>
              </a:ext>
            </a:extLst>
          </p:cNvPr>
          <p:cNvCxnSpPr>
            <a:stCxn id="7" idx="3"/>
            <a:endCxn id="20" idx="1"/>
          </p:cNvCxnSpPr>
          <p:nvPr/>
        </p:nvCxnSpPr>
        <p:spPr>
          <a:xfrm>
            <a:off x="1853184" y="2402968"/>
            <a:ext cx="1024128" cy="244413"/>
          </a:xfrm>
          <a:prstGeom prst="bentConnector3">
            <a:avLst>
              <a:gd name="adj1" fmla="val 79762"/>
            </a:avLst>
          </a:prstGeom>
          <a:ln>
            <a:tailEnd type="triangle"/>
          </a:ln>
        </p:spPr>
        <p:style>
          <a:lnRef idx="1">
            <a:schemeClr val="dk1"/>
          </a:lnRef>
          <a:fillRef idx="0">
            <a:schemeClr val="dk1"/>
          </a:fillRef>
          <a:effectRef idx="0">
            <a:schemeClr val="dk1"/>
          </a:effectRef>
          <a:fontRef idx="minor">
            <a:schemeClr val="tx1"/>
          </a:fontRef>
        </p:style>
      </p:cxnSp>
      <p:cxnSp>
        <p:nvCxnSpPr>
          <p:cNvPr id="93" name="连接符: 肘形 92">
            <a:extLst>
              <a:ext uri="{FF2B5EF4-FFF2-40B4-BE49-F238E27FC236}">
                <a16:creationId xmlns:a16="http://schemas.microsoft.com/office/drawing/2014/main" id="{C82900C3-40D9-9421-4678-05272F276634}"/>
              </a:ext>
            </a:extLst>
          </p:cNvPr>
          <p:cNvCxnSpPr>
            <a:stCxn id="16" idx="3"/>
            <a:endCxn id="20" idx="1"/>
          </p:cNvCxnSpPr>
          <p:nvPr/>
        </p:nvCxnSpPr>
        <p:spPr>
          <a:xfrm flipV="1">
            <a:off x="1840992" y="2647381"/>
            <a:ext cx="1036320" cy="201071"/>
          </a:xfrm>
          <a:prstGeom prst="bentConnector3">
            <a:avLst>
              <a:gd name="adj1" fmla="val 80588"/>
            </a:avLst>
          </a:prstGeom>
          <a:ln>
            <a:tailEnd type="triangle"/>
          </a:ln>
        </p:spPr>
        <p:style>
          <a:lnRef idx="1">
            <a:schemeClr val="dk1"/>
          </a:lnRef>
          <a:fillRef idx="0">
            <a:schemeClr val="dk1"/>
          </a:fillRef>
          <a:effectRef idx="0">
            <a:schemeClr val="dk1"/>
          </a:effectRef>
          <a:fontRef idx="minor">
            <a:schemeClr val="tx1"/>
          </a:fontRef>
        </p:style>
      </p:cxnSp>
      <p:cxnSp>
        <p:nvCxnSpPr>
          <p:cNvPr id="102" name="连接符: 肘形 101">
            <a:extLst>
              <a:ext uri="{FF2B5EF4-FFF2-40B4-BE49-F238E27FC236}">
                <a16:creationId xmlns:a16="http://schemas.microsoft.com/office/drawing/2014/main" id="{0861723F-7DE2-B2C8-FAB6-3D86AC6B2F07}"/>
              </a:ext>
            </a:extLst>
          </p:cNvPr>
          <p:cNvCxnSpPr>
            <a:stCxn id="8" idx="3"/>
            <a:endCxn id="21" idx="1"/>
          </p:cNvCxnSpPr>
          <p:nvPr/>
        </p:nvCxnSpPr>
        <p:spPr>
          <a:xfrm flipV="1">
            <a:off x="1840992" y="3203263"/>
            <a:ext cx="1036320" cy="90674"/>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4" name="连接符: 肘形 103">
            <a:extLst>
              <a:ext uri="{FF2B5EF4-FFF2-40B4-BE49-F238E27FC236}">
                <a16:creationId xmlns:a16="http://schemas.microsoft.com/office/drawing/2014/main" id="{E02663EB-B897-58EE-CF75-A1392FA1F435}"/>
              </a:ext>
            </a:extLst>
          </p:cNvPr>
          <p:cNvCxnSpPr>
            <a:stCxn id="16" idx="3"/>
            <a:endCxn id="21" idx="1"/>
          </p:cNvCxnSpPr>
          <p:nvPr/>
        </p:nvCxnSpPr>
        <p:spPr>
          <a:xfrm>
            <a:off x="1840992" y="2848452"/>
            <a:ext cx="1036320" cy="35481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6" name="连接符: 肘形 105">
            <a:extLst>
              <a:ext uri="{FF2B5EF4-FFF2-40B4-BE49-F238E27FC236}">
                <a16:creationId xmlns:a16="http://schemas.microsoft.com/office/drawing/2014/main" id="{C2F7F2A1-2273-32A2-F325-5A3BE570F6C1}"/>
              </a:ext>
            </a:extLst>
          </p:cNvPr>
          <p:cNvCxnSpPr>
            <a:stCxn id="9" idx="3"/>
            <a:endCxn id="22" idx="1"/>
          </p:cNvCxnSpPr>
          <p:nvPr/>
        </p:nvCxnSpPr>
        <p:spPr>
          <a:xfrm flipV="1">
            <a:off x="1847088" y="3759145"/>
            <a:ext cx="1030224" cy="67430"/>
          </a:xfrm>
          <a:prstGeom prst="bentConnector3">
            <a:avLst>
              <a:gd name="adj1" fmla="val 58284"/>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0" name="连接符: 肘形 109">
            <a:extLst>
              <a:ext uri="{FF2B5EF4-FFF2-40B4-BE49-F238E27FC236}">
                <a16:creationId xmlns:a16="http://schemas.microsoft.com/office/drawing/2014/main" id="{C4620F26-D3D3-EC3D-165E-83BBCB04FC1D}"/>
              </a:ext>
            </a:extLst>
          </p:cNvPr>
          <p:cNvCxnSpPr>
            <a:stCxn id="16" idx="3"/>
            <a:endCxn id="22" idx="1"/>
          </p:cNvCxnSpPr>
          <p:nvPr/>
        </p:nvCxnSpPr>
        <p:spPr>
          <a:xfrm>
            <a:off x="1840992" y="2848452"/>
            <a:ext cx="1036320" cy="910693"/>
          </a:xfrm>
          <a:prstGeom prst="bentConnector3">
            <a:avLst>
              <a:gd name="adj1" fmla="val 5941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5" name="连接符: 肘形 114">
            <a:extLst>
              <a:ext uri="{FF2B5EF4-FFF2-40B4-BE49-F238E27FC236}">
                <a16:creationId xmlns:a16="http://schemas.microsoft.com/office/drawing/2014/main" id="{B60B9C40-5918-3548-8D8B-24FF5186FAD2}"/>
              </a:ext>
            </a:extLst>
          </p:cNvPr>
          <p:cNvCxnSpPr>
            <a:stCxn id="10" idx="3"/>
            <a:endCxn id="23" idx="1"/>
          </p:cNvCxnSpPr>
          <p:nvPr/>
        </p:nvCxnSpPr>
        <p:spPr>
          <a:xfrm flipV="1">
            <a:off x="1840992" y="4315027"/>
            <a:ext cx="1036320" cy="44186"/>
          </a:xfrm>
          <a:prstGeom prst="bentConnector3">
            <a:avLst>
              <a:gd name="adj1" fmla="val 33529"/>
            </a:avLst>
          </a:prstGeom>
          <a:ln>
            <a:tailEnd type="triangle"/>
          </a:ln>
        </p:spPr>
        <p:style>
          <a:lnRef idx="1">
            <a:schemeClr val="dk1"/>
          </a:lnRef>
          <a:fillRef idx="0">
            <a:schemeClr val="dk1"/>
          </a:fillRef>
          <a:effectRef idx="0">
            <a:schemeClr val="dk1"/>
          </a:effectRef>
          <a:fontRef idx="minor">
            <a:schemeClr val="tx1"/>
          </a:fontRef>
        </p:style>
      </p:cxnSp>
      <p:cxnSp>
        <p:nvCxnSpPr>
          <p:cNvPr id="119" name="连接符: 肘形 118">
            <a:extLst>
              <a:ext uri="{FF2B5EF4-FFF2-40B4-BE49-F238E27FC236}">
                <a16:creationId xmlns:a16="http://schemas.microsoft.com/office/drawing/2014/main" id="{14BF5D0B-EB95-5AFD-0DFA-54F2A08DA266}"/>
              </a:ext>
            </a:extLst>
          </p:cNvPr>
          <p:cNvCxnSpPr>
            <a:stCxn id="16" idx="3"/>
            <a:endCxn id="23" idx="1"/>
          </p:cNvCxnSpPr>
          <p:nvPr/>
        </p:nvCxnSpPr>
        <p:spPr>
          <a:xfrm>
            <a:off x="1840992" y="2848452"/>
            <a:ext cx="1036320" cy="1466575"/>
          </a:xfrm>
          <a:prstGeom prst="bentConnector3">
            <a:avLst>
              <a:gd name="adj1" fmla="val 34706"/>
            </a:avLst>
          </a:prstGeom>
          <a:ln>
            <a:tailEnd type="triangle"/>
          </a:ln>
        </p:spPr>
        <p:style>
          <a:lnRef idx="1">
            <a:schemeClr val="dk1"/>
          </a:lnRef>
          <a:fillRef idx="0">
            <a:schemeClr val="dk1"/>
          </a:fillRef>
          <a:effectRef idx="0">
            <a:schemeClr val="dk1"/>
          </a:effectRef>
          <a:fontRef idx="minor">
            <a:schemeClr val="tx1"/>
          </a:fontRef>
        </p:style>
      </p:cxnSp>
      <p:cxnSp>
        <p:nvCxnSpPr>
          <p:cNvPr id="124" name="连接符: 肘形 123">
            <a:extLst>
              <a:ext uri="{FF2B5EF4-FFF2-40B4-BE49-F238E27FC236}">
                <a16:creationId xmlns:a16="http://schemas.microsoft.com/office/drawing/2014/main" id="{24E2FAAD-2D46-E8A7-DEE6-663C1775B156}"/>
              </a:ext>
            </a:extLst>
          </p:cNvPr>
          <p:cNvCxnSpPr>
            <a:cxnSpLocks/>
            <a:stCxn id="11" idx="3"/>
            <a:endCxn id="24" idx="1"/>
          </p:cNvCxnSpPr>
          <p:nvPr/>
        </p:nvCxnSpPr>
        <p:spPr>
          <a:xfrm flipV="1">
            <a:off x="1847088" y="4870909"/>
            <a:ext cx="1030224" cy="20942"/>
          </a:xfrm>
          <a:prstGeom prst="bentConnector3">
            <a:avLst>
              <a:gd name="adj1" fmla="val 204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连接符: 肘形 125">
            <a:extLst>
              <a:ext uri="{FF2B5EF4-FFF2-40B4-BE49-F238E27FC236}">
                <a16:creationId xmlns:a16="http://schemas.microsoft.com/office/drawing/2014/main" id="{768E89FC-6DBF-F173-2849-C5DBA3B0C3FF}"/>
              </a:ext>
            </a:extLst>
          </p:cNvPr>
          <p:cNvCxnSpPr>
            <a:cxnSpLocks/>
            <a:stCxn id="16" idx="3"/>
            <a:endCxn id="24" idx="1"/>
          </p:cNvCxnSpPr>
          <p:nvPr/>
        </p:nvCxnSpPr>
        <p:spPr>
          <a:xfrm>
            <a:off x="1840992" y="2848452"/>
            <a:ext cx="1036320" cy="2022457"/>
          </a:xfrm>
          <a:prstGeom prst="bentConnector3">
            <a:avLst>
              <a:gd name="adj1" fmla="val 21764"/>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5245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2C909D"/>
                </a:solidFill>
                <a:effectLst/>
                <a:uLnTx/>
                <a:uFillTx/>
                <a:latin typeface="Noto Sans SC" pitchFamily="34" charset="0"/>
                <a:ea typeface="Noto Sans SC" pitchFamily="34" charset="-122"/>
                <a:cs typeface="Noto Sans SC" pitchFamily="34" charset="-120"/>
              </a:rPr>
              <a:t>本文算法</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矩形: 圆角 2">
            <a:extLst>
              <a:ext uri="{FF2B5EF4-FFF2-40B4-BE49-F238E27FC236}">
                <a16:creationId xmlns:a16="http://schemas.microsoft.com/office/drawing/2014/main" id="{055BDF66-5D17-86F1-66CB-BA3B5461CBA9}"/>
              </a:ext>
            </a:extLst>
          </p:cNvPr>
          <p:cNvSpPr/>
          <p:nvPr/>
        </p:nvSpPr>
        <p:spPr>
          <a:xfrm>
            <a:off x="140208" y="2417254"/>
            <a:ext cx="1001439" cy="308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dirty="0"/>
              <a:t>视频序列</a:t>
            </a:r>
          </a:p>
        </p:txBody>
      </p:sp>
      <p:cxnSp>
        <p:nvCxnSpPr>
          <p:cNvPr id="5" name="直接箭头连接符 4">
            <a:extLst>
              <a:ext uri="{FF2B5EF4-FFF2-40B4-BE49-F238E27FC236}">
                <a16:creationId xmlns:a16="http://schemas.microsoft.com/office/drawing/2014/main" id="{5B34858E-1290-D732-2DED-FAC54BC5B3E0}"/>
              </a:ext>
            </a:extLst>
          </p:cNvPr>
          <p:cNvCxnSpPr>
            <a:cxnSpLocks/>
            <a:stCxn id="3" idx="3"/>
            <a:endCxn id="6" idx="1"/>
          </p:cNvCxnSpPr>
          <p:nvPr/>
        </p:nvCxnSpPr>
        <p:spPr>
          <a:xfrm>
            <a:off x="1141647" y="2571750"/>
            <a:ext cx="284817" cy="2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2CDFC54B-E9C0-5B52-AA56-3740E0839F11}"/>
              </a:ext>
            </a:extLst>
          </p:cNvPr>
          <p:cNvSpPr/>
          <p:nvPr/>
        </p:nvSpPr>
        <p:spPr>
          <a:xfrm>
            <a:off x="1426464" y="2417254"/>
            <a:ext cx="1001439" cy="31375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dirty="0"/>
              <a:t>读取图像</a:t>
            </a:r>
          </a:p>
        </p:txBody>
      </p:sp>
      <p:sp>
        <p:nvSpPr>
          <p:cNvPr id="8" name="矩形: 圆角 7">
            <a:extLst>
              <a:ext uri="{FF2B5EF4-FFF2-40B4-BE49-F238E27FC236}">
                <a16:creationId xmlns:a16="http://schemas.microsoft.com/office/drawing/2014/main" id="{49772920-A683-F6DC-5455-CD41FEFBC2F2}"/>
              </a:ext>
            </a:extLst>
          </p:cNvPr>
          <p:cNvSpPr/>
          <p:nvPr/>
        </p:nvSpPr>
        <p:spPr>
          <a:xfrm>
            <a:off x="2712720" y="2411729"/>
            <a:ext cx="1310640" cy="31375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dirty="0"/>
              <a:t>图像灰度转换</a:t>
            </a:r>
          </a:p>
        </p:txBody>
      </p:sp>
      <p:cxnSp>
        <p:nvCxnSpPr>
          <p:cNvPr id="11" name="直接箭头连接符 10">
            <a:extLst>
              <a:ext uri="{FF2B5EF4-FFF2-40B4-BE49-F238E27FC236}">
                <a16:creationId xmlns:a16="http://schemas.microsoft.com/office/drawing/2014/main" id="{A3E46F44-1B8B-3634-AB48-5E6ECD0EBD1D}"/>
              </a:ext>
            </a:extLst>
          </p:cNvPr>
          <p:cNvCxnSpPr>
            <a:stCxn id="6" idx="3"/>
            <a:endCxn id="8" idx="1"/>
          </p:cNvCxnSpPr>
          <p:nvPr/>
        </p:nvCxnSpPr>
        <p:spPr>
          <a:xfrm flipV="1">
            <a:off x="2427903" y="2568606"/>
            <a:ext cx="284817" cy="5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CED95549-C4FA-22C5-4134-D0789C1407A4}"/>
              </a:ext>
            </a:extLst>
          </p:cNvPr>
          <p:cNvSpPr/>
          <p:nvPr/>
        </p:nvSpPr>
        <p:spPr>
          <a:xfrm>
            <a:off x="4384928" y="1225358"/>
            <a:ext cx="1418463" cy="56978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改进九帧差分法</a:t>
            </a:r>
          </a:p>
        </p:txBody>
      </p:sp>
      <p:cxnSp>
        <p:nvCxnSpPr>
          <p:cNvPr id="21" name="连接符: 肘形 20">
            <a:extLst>
              <a:ext uri="{FF2B5EF4-FFF2-40B4-BE49-F238E27FC236}">
                <a16:creationId xmlns:a16="http://schemas.microsoft.com/office/drawing/2014/main" id="{7763AFF7-9F3B-9A79-4161-9411AD1F0C02}"/>
              </a:ext>
            </a:extLst>
          </p:cNvPr>
          <p:cNvCxnSpPr>
            <a:stCxn id="8" idx="3"/>
            <a:endCxn id="18" idx="1"/>
          </p:cNvCxnSpPr>
          <p:nvPr/>
        </p:nvCxnSpPr>
        <p:spPr>
          <a:xfrm flipV="1">
            <a:off x="4023360" y="1510251"/>
            <a:ext cx="361568" cy="10583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25">
            <a:extLst>
              <a:ext uri="{FF2B5EF4-FFF2-40B4-BE49-F238E27FC236}">
                <a16:creationId xmlns:a16="http://schemas.microsoft.com/office/drawing/2014/main" id="{340BE8D4-4406-79A5-7774-0F5E72623CA3}"/>
              </a:ext>
            </a:extLst>
          </p:cNvPr>
          <p:cNvCxnSpPr>
            <a:cxnSpLocks/>
            <a:stCxn id="18" idx="3"/>
            <a:endCxn id="28" idx="1"/>
          </p:cNvCxnSpPr>
          <p:nvPr/>
        </p:nvCxnSpPr>
        <p:spPr>
          <a:xfrm>
            <a:off x="5803391" y="1510251"/>
            <a:ext cx="513979" cy="1063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EF28DABC-4DC4-AA65-1783-51073575176C}"/>
              </a:ext>
            </a:extLst>
          </p:cNvPr>
          <p:cNvSpPr/>
          <p:nvPr/>
        </p:nvSpPr>
        <p:spPr>
          <a:xfrm>
            <a:off x="6249753" y="3828287"/>
            <a:ext cx="1310640" cy="31375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dirty="0"/>
              <a:t>处理结果相或</a:t>
            </a:r>
          </a:p>
        </p:txBody>
      </p:sp>
      <p:sp>
        <p:nvSpPr>
          <p:cNvPr id="28" name="矩形: 圆角 27">
            <a:extLst>
              <a:ext uri="{FF2B5EF4-FFF2-40B4-BE49-F238E27FC236}">
                <a16:creationId xmlns:a16="http://schemas.microsoft.com/office/drawing/2014/main" id="{8F49EA14-769A-DAD3-302E-7FA0C6E1F22A}"/>
              </a:ext>
            </a:extLst>
          </p:cNvPr>
          <p:cNvSpPr/>
          <p:nvPr/>
        </p:nvSpPr>
        <p:spPr>
          <a:xfrm>
            <a:off x="6317370" y="2417254"/>
            <a:ext cx="1170432" cy="31375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dirty="0"/>
              <a:t>连通域分析</a:t>
            </a:r>
          </a:p>
        </p:txBody>
      </p:sp>
      <p:cxnSp>
        <p:nvCxnSpPr>
          <p:cNvPr id="30" name="连接符: 肘形 29">
            <a:extLst>
              <a:ext uri="{FF2B5EF4-FFF2-40B4-BE49-F238E27FC236}">
                <a16:creationId xmlns:a16="http://schemas.microsoft.com/office/drawing/2014/main" id="{84087F73-B439-BCDD-7CC6-B5431E1AA77A}"/>
              </a:ext>
            </a:extLst>
          </p:cNvPr>
          <p:cNvCxnSpPr>
            <a:cxnSpLocks/>
            <a:stCxn id="28" idx="2"/>
            <a:endCxn id="27" idx="0"/>
          </p:cNvCxnSpPr>
          <p:nvPr/>
        </p:nvCxnSpPr>
        <p:spPr>
          <a:xfrm rot="16200000" flipH="1">
            <a:off x="6355190" y="3278403"/>
            <a:ext cx="1097279" cy="24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矩形: 圆角 33">
            <a:extLst>
              <a:ext uri="{FF2B5EF4-FFF2-40B4-BE49-F238E27FC236}">
                <a16:creationId xmlns:a16="http://schemas.microsoft.com/office/drawing/2014/main" id="{410AA392-1E92-BCA4-3BE8-F50C6A1C70DB}"/>
              </a:ext>
            </a:extLst>
          </p:cNvPr>
          <p:cNvSpPr/>
          <p:nvPr/>
        </p:nvSpPr>
        <p:spPr>
          <a:xfrm>
            <a:off x="7842506" y="3828286"/>
            <a:ext cx="1170432" cy="31375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dirty="0"/>
              <a:t>运动目标</a:t>
            </a:r>
          </a:p>
        </p:txBody>
      </p:sp>
      <p:cxnSp>
        <p:nvCxnSpPr>
          <p:cNvPr id="37" name="直接箭头连接符 36">
            <a:extLst>
              <a:ext uri="{FF2B5EF4-FFF2-40B4-BE49-F238E27FC236}">
                <a16:creationId xmlns:a16="http://schemas.microsoft.com/office/drawing/2014/main" id="{9FBB7C2A-7DAD-91F7-7095-37054C579351}"/>
              </a:ext>
            </a:extLst>
          </p:cNvPr>
          <p:cNvCxnSpPr>
            <a:stCxn id="27" idx="3"/>
            <a:endCxn id="34" idx="1"/>
          </p:cNvCxnSpPr>
          <p:nvPr/>
        </p:nvCxnSpPr>
        <p:spPr>
          <a:xfrm flipV="1">
            <a:off x="7560393" y="3985163"/>
            <a:ext cx="2821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圆角 11">
            <a:extLst>
              <a:ext uri="{FF2B5EF4-FFF2-40B4-BE49-F238E27FC236}">
                <a16:creationId xmlns:a16="http://schemas.microsoft.com/office/drawing/2014/main" id="{4B39E16F-F018-CDCF-6CFA-01082BCD7CCD}"/>
              </a:ext>
            </a:extLst>
          </p:cNvPr>
          <p:cNvSpPr/>
          <p:nvPr/>
        </p:nvSpPr>
        <p:spPr>
          <a:xfrm>
            <a:off x="4384928" y="3709910"/>
            <a:ext cx="1418463" cy="5524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背景减除法</a:t>
            </a:r>
          </a:p>
        </p:txBody>
      </p:sp>
      <p:cxnSp>
        <p:nvCxnSpPr>
          <p:cNvPr id="16" name="连接符: 肘形 15">
            <a:extLst>
              <a:ext uri="{FF2B5EF4-FFF2-40B4-BE49-F238E27FC236}">
                <a16:creationId xmlns:a16="http://schemas.microsoft.com/office/drawing/2014/main" id="{0CE7AA74-3775-9B95-2973-3C340E803A76}"/>
              </a:ext>
            </a:extLst>
          </p:cNvPr>
          <p:cNvCxnSpPr>
            <a:stCxn id="8" idx="2"/>
            <a:endCxn id="12" idx="1"/>
          </p:cNvCxnSpPr>
          <p:nvPr/>
        </p:nvCxnSpPr>
        <p:spPr>
          <a:xfrm rot="16200000" flipH="1">
            <a:off x="3246158" y="2847365"/>
            <a:ext cx="1260652" cy="10168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C83D8495-A11B-44B3-CF34-A5A8EB31148C}"/>
              </a:ext>
            </a:extLst>
          </p:cNvPr>
          <p:cNvCxnSpPr>
            <a:cxnSpLocks/>
            <a:stCxn id="12" idx="3"/>
            <a:endCxn id="27" idx="1"/>
          </p:cNvCxnSpPr>
          <p:nvPr/>
        </p:nvCxnSpPr>
        <p:spPr>
          <a:xfrm flipV="1">
            <a:off x="5803391" y="3985164"/>
            <a:ext cx="446362" cy="9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957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3452813" y="1262063"/>
            <a:ext cx="2262188" cy="1243013"/>
          </a:xfrm>
          <a:prstGeom prst="rect">
            <a:avLst/>
          </a:prstGeom>
          <a:noFill/>
          <a:ln/>
        </p:spPr>
        <p:txBody>
          <a:bodyPr wrap="square" rtlCol="0" anchor="t"/>
          <a:lstStyle/>
          <a:p>
            <a:pPr marL="0" indent="0" algn="ctr">
              <a:buNone/>
            </a:pPr>
            <a:r>
              <a:rPr lang="en-US" sz="5400" b="1" dirty="0">
                <a:solidFill>
                  <a:srgbClr val="FFFFFF"/>
                </a:solidFill>
                <a:latin typeface="Noto Sans SC" pitchFamily="34" charset="0"/>
                <a:ea typeface="Noto Sans SC" pitchFamily="34" charset="-122"/>
                <a:cs typeface="Noto Sans SC" pitchFamily="34" charset="-120"/>
              </a:rPr>
              <a:t>05</a:t>
            </a:r>
            <a:endParaRPr lang="en-US" sz="5400" dirty="0"/>
          </a:p>
        </p:txBody>
      </p:sp>
      <p:sp>
        <p:nvSpPr>
          <p:cNvPr id="3" name="Text 1"/>
          <p:cNvSpPr/>
          <p:nvPr/>
        </p:nvSpPr>
        <p:spPr>
          <a:xfrm>
            <a:off x="2038350" y="2790825"/>
            <a:ext cx="5101590" cy="1676400"/>
          </a:xfrm>
          <a:prstGeom prst="rect">
            <a:avLst/>
          </a:prstGeom>
          <a:noFill/>
          <a:ln/>
        </p:spPr>
        <p:txBody>
          <a:bodyPr wrap="square" rtlCol="0" anchor="t"/>
          <a:lstStyle/>
          <a:p>
            <a:pPr marL="0" indent="0" algn="ctr">
              <a:buNone/>
            </a:pPr>
            <a:r>
              <a:rPr lang="zh-CN" altLang="en-US" sz="3200" b="1" dirty="0">
                <a:solidFill>
                  <a:srgbClr val="000000"/>
                </a:solidFill>
                <a:latin typeface="Noto Sans SC" pitchFamily="34" charset="0"/>
                <a:ea typeface="Noto Sans SC" pitchFamily="34" charset="-122"/>
                <a:cs typeface="Noto Sans SC" pitchFamily="34" charset="-120"/>
              </a:rPr>
              <a:t>实验结果与分析</a:t>
            </a:r>
            <a:endParaRPr lang="en-US"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62000" y="228600"/>
            <a:ext cx="7806690" cy="552450"/>
          </a:xfrm>
          <a:prstGeom prst="rect">
            <a:avLst/>
          </a:prstGeom>
          <a:noFill/>
          <a:ln/>
        </p:spPr>
        <p:txBody>
          <a:bodyPr wrap="square" rtlCol="0" anchor="ctr"/>
          <a:lstStyle/>
          <a:p>
            <a:pPr marL="0" indent="0">
              <a:buNone/>
            </a:pPr>
            <a:r>
              <a:rPr lang="zh-CN" altLang="en-US" sz="2400" b="1" dirty="0">
                <a:solidFill>
                  <a:srgbClr val="2C909D"/>
                </a:solidFill>
                <a:latin typeface="Noto Sans SC" pitchFamily="34" charset="0"/>
                <a:ea typeface="Noto Sans SC" pitchFamily="34" charset="-122"/>
                <a:cs typeface="Noto Sans SC" pitchFamily="34" charset="-120"/>
              </a:rPr>
              <a:t>环境介绍</a:t>
            </a:r>
            <a:endParaRPr lang="en-US" sz="2400" dirty="0"/>
          </a:p>
        </p:txBody>
      </p:sp>
      <p:sp>
        <p:nvSpPr>
          <p:cNvPr id="3" name="Text 1"/>
          <p:cNvSpPr/>
          <p:nvPr/>
        </p:nvSpPr>
        <p:spPr>
          <a:xfrm>
            <a:off x="762000" y="1304925"/>
            <a:ext cx="7715250" cy="3086100"/>
          </a:xfrm>
          <a:prstGeom prst="rect">
            <a:avLst/>
          </a:prstGeom>
          <a:noFill/>
          <a:ln/>
        </p:spPr>
        <p:txBody>
          <a:bodyPr wrap="square" rtlCol="0" anchor="t"/>
          <a:lstStyle/>
          <a:p>
            <a:pPr algn="l">
              <a:lnSpc>
                <a:spcPct val="150000"/>
              </a:lnSpc>
              <a:buSzPct val="100000"/>
            </a:pPr>
            <a:r>
              <a:rPr lang="en-US" sz="1536" dirty="0">
                <a:solidFill>
                  <a:srgbClr val="000000"/>
                </a:solidFill>
                <a:latin typeface="Noto Sans SC" pitchFamily="34" charset="0"/>
                <a:ea typeface="Noto Sans SC" pitchFamily="34" charset="-122"/>
                <a:cs typeface="Noto Sans SC" pitchFamily="34" charset="-120"/>
              </a:rPr>
              <a:t>           </a:t>
            </a:r>
            <a:r>
              <a:rPr lang="en-US" sz="1536" dirty="0" err="1">
                <a:solidFill>
                  <a:srgbClr val="000000"/>
                </a:solidFill>
                <a:latin typeface="Noto Sans SC" pitchFamily="34" charset="0"/>
                <a:ea typeface="Noto Sans SC" pitchFamily="34" charset="-122"/>
                <a:cs typeface="Noto Sans SC" pitchFamily="34" charset="-120"/>
              </a:rPr>
              <a:t>本次研究</a:t>
            </a:r>
            <a:r>
              <a:rPr lang="zh-CN" altLang="en-US" sz="1536" dirty="0">
                <a:solidFill>
                  <a:srgbClr val="000000"/>
                </a:solidFill>
                <a:latin typeface="Noto Sans SC" pitchFamily="34" charset="0"/>
                <a:ea typeface="Noto Sans SC" pitchFamily="34" charset="-122"/>
                <a:cs typeface="Noto Sans SC" pitchFamily="34" charset="-120"/>
              </a:rPr>
              <a:t>使用</a:t>
            </a:r>
            <a:r>
              <a:rPr lang="en-US" altLang="zh-CN" sz="1536" dirty="0" err="1">
                <a:solidFill>
                  <a:srgbClr val="000000"/>
                </a:solidFill>
                <a:latin typeface="Noto Sans SC" pitchFamily="34" charset="0"/>
                <a:ea typeface="Noto Sans SC" pitchFamily="34" charset="-122"/>
                <a:cs typeface="Noto Sans SC" pitchFamily="34" charset="-120"/>
              </a:rPr>
              <a:t>Matlab</a:t>
            </a:r>
            <a:r>
              <a:rPr lang="zh-CN" altLang="en-US" sz="1536" dirty="0">
                <a:solidFill>
                  <a:srgbClr val="000000"/>
                </a:solidFill>
                <a:latin typeface="Noto Sans SC" pitchFamily="34" charset="0"/>
                <a:ea typeface="Noto Sans SC" pitchFamily="34" charset="-122"/>
                <a:cs typeface="Noto Sans SC" pitchFamily="34" charset="-120"/>
              </a:rPr>
              <a:t>软件</a:t>
            </a:r>
            <a:r>
              <a:rPr lang="en-US" sz="1536" dirty="0">
                <a:solidFill>
                  <a:srgbClr val="000000"/>
                </a:solidFill>
                <a:latin typeface="Noto Sans SC" pitchFamily="34" charset="0"/>
                <a:ea typeface="Noto Sans SC" pitchFamily="34" charset="-122"/>
                <a:cs typeface="Noto Sans SC" pitchFamily="34" charset="-120"/>
              </a:rPr>
              <a:t>，</a:t>
            </a:r>
            <a:r>
              <a:rPr lang="zh-CN" altLang="en-US" sz="1536" dirty="0">
                <a:solidFill>
                  <a:srgbClr val="000000"/>
                </a:solidFill>
                <a:latin typeface="Noto Sans SC" pitchFamily="34" charset="0"/>
                <a:ea typeface="Noto Sans SC" pitchFamily="34" charset="-122"/>
                <a:cs typeface="Noto Sans SC" pitchFamily="34" charset="-120"/>
              </a:rPr>
              <a:t>版本为</a:t>
            </a:r>
            <a:r>
              <a:rPr lang="en-US" altLang="zh-CN" sz="1536" dirty="0">
                <a:solidFill>
                  <a:srgbClr val="000000"/>
                </a:solidFill>
                <a:latin typeface="Noto Sans SC" pitchFamily="34" charset="0"/>
                <a:ea typeface="Noto Sans SC" pitchFamily="34" charset="-122"/>
                <a:cs typeface="Noto Sans SC" pitchFamily="34" charset="-120"/>
              </a:rPr>
              <a:t>R2021a</a:t>
            </a:r>
            <a:r>
              <a:rPr lang="zh-CN" altLang="en-US" sz="1536" dirty="0">
                <a:solidFill>
                  <a:srgbClr val="000000"/>
                </a:solidFill>
                <a:latin typeface="Noto Sans SC" pitchFamily="34" charset="0"/>
                <a:ea typeface="Noto Sans SC" pitchFamily="34" charset="-122"/>
                <a:cs typeface="Noto Sans SC" pitchFamily="34" charset="-120"/>
              </a:rPr>
              <a:t>，本课题计算机硬件情况为：</a:t>
            </a:r>
            <a:r>
              <a:rPr lang="en-US" altLang="zh-CN" sz="1536" dirty="0">
                <a:solidFill>
                  <a:srgbClr val="000000"/>
                </a:solidFill>
                <a:latin typeface="Noto Sans SC" pitchFamily="34" charset="0"/>
                <a:ea typeface="Noto Sans SC" pitchFamily="34" charset="-122"/>
                <a:cs typeface="Noto Sans SC" pitchFamily="34" charset="-120"/>
              </a:rPr>
              <a:t>8</a:t>
            </a:r>
            <a:r>
              <a:rPr lang="en-US" sz="1536" dirty="0">
                <a:solidFill>
                  <a:srgbClr val="000000"/>
                </a:solidFill>
                <a:latin typeface="Noto Sans SC" pitchFamily="34" charset="0"/>
                <a:ea typeface="Noto Sans SC" pitchFamily="34" charset="-122"/>
                <a:cs typeface="Noto Sans SC" pitchFamily="34" charset="-120"/>
              </a:rPr>
              <a:t>G</a:t>
            </a:r>
            <a:r>
              <a:rPr lang="zh-CN" altLang="en-US" sz="1536" dirty="0">
                <a:solidFill>
                  <a:srgbClr val="000000"/>
                </a:solidFill>
                <a:latin typeface="Noto Sans SC" pitchFamily="34" charset="0"/>
                <a:ea typeface="Noto Sans SC" pitchFamily="34" charset="-122"/>
                <a:cs typeface="Noto Sans SC" pitchFamily="34" charset="-120"/>
              </a:rPr>
              <a:t>内存、</a:t>
            </a:r>
            <a:r>
              <a:rPr lang="en-US" sz="1536" dirty="0">
                <a:solidFill>
                  <a:srgbClr val="000000"/>
                </a:solidFill>
                <a:latin typeface="Noto Sans SC" pitchFamily="34" charset="0"/>
                <a:ea typeface="Noto Sans SC" pitchFamily="34" charset="-122"/>
                <a:cs typeface="Noto Sans SC" pitchFamily="34" charset="-120"/>
              </a:rPr>
              <a:t>CPU</a:t>
            </a:r>
            <a:r>
              <a:rPr lang="zh-CN" altLang="en-US" sz="1536" dirty="0">
                <a:solidFill>
                  <a:srgbClr val="000000"/>
                </a:solidFill>
                <a:latin typeface="Noto Sans SC" pitchFamily="34" charset="0"/>
                <a:ea typeface="Noto Sans SC" pitchFamily="34" charset="-122"/>
                <a:cs typeface="Noto Sans SC" pitchFamily="34" charset="-120"/>
              </a:rPr>
              <a:t>使用了主频</a:t>
            </a:r>
            <a:r>
              <a:rPr lang="en-US" altLang="zh-CN" sz="1536" dirty="0">
                <a:solidFill>
                  <a:srgbClr val="000000"/>
                </a:solidFill>
                <a:latin typeface="Noto Sans SC" pitchFamily="34" charset="0"/>
                <a:ea typeface="Noto Sans SC" pitchFamily="34" charset="-122"/>
                <a:cs typeface="Noto Sans SC" pitchFamily="34" charset="-120"/>
              </a:rPr>
              <a:t>2.10</a:t>
            </a:r>
            <a:r>
              <a:rPr lang="en-US" sz="1536" dirty="0">
                <a:solidFill>
                  <a:srgbClr val="000000"/>
                </a:solidFill>
                <a:latin typeface="Noto Sans SC" pitchFamily="34" charset="0"/>
                <a:ea typeface="Noto Sans SC" pitchFamily="34" charset="-122"/>
                <a:cs typeface="Noto Sans SC" pitchFamily="34" charset="-120"/>
              </a:rPr>
              <a:t>GHz</a:t>
            </a:r>
            <a:r>
              <a:rPr lang="zh-CN" altLang="en-US" sz="1536" dirty="0">
                <a:solidFill>
                  <a:srgbClr val="000000"/>
                </a:solidFill>
                <a:latin typeface="Noto Sans SC" pitchFamily="34" charset="0"/>
                <a:ea typeface="Noto Sans SC" pitchFamily="34" charset="-122"/>
                <a:cs typeface="Noto Sans SC" pitchFamily="34" charset="-120"/>
              </a:rPr>
              <a:t>的</a:t>
            </a:r>
            <a:r>
              <a:rPr lang="en-US" sz="1536" dirty="0">
                <a:solidFill>
                  <a:srgbClr val="000000"/>
                </a:solidFill>
                <a:latin typeface="Noto Sans SC" pitchFamily="34" charset="0"/>
                <a:ea typeface="Noto Sans SC" pitchFamily="34" charset="-122"/>
                <a:cs typeface="Noto Sans SC" pitchFamily="34" charset="-120"/>
              </a:rPr>
              <a:t>AMD Ryzen 5 3500U with Radeon Vega Mobile </a:t>
            </a:r>
            <a:r>
              <a:rPr lang="en-US" sz="1536" dirty="0" err="1">
                <a:solidFill>
                  <a:srgbClr val="000000"/>
                </a:solidFill>
                <a:latin typeface="Noto Sans SC" pitchFamily="34" charset="0"/>
                <a:ea typeface="Noto Sans SC" pitchFamily="34" charset="-122"/>
                <a:cs typeface="Noto Sans SC" pitchFamily="34" charset="-120"/>
              </a:rPr>
              <a:t>Gfx</a:t>
            </a:r>
            <a:r>
              <a:rPr lang="en-US" sz="1536" dirty="0">
                <a:solidFill>
                  <a:srgbClr val="000000"/>
                </a:solidFill>
                <a:latin typeface="Noto Sans SC" pitchFamily="34" charset="0"/>
                <a:ea typeface="Noto Sans SC" pitchFamily="34" charset="-122"/>
                <a:cs typeface="Noto Sans SC" pitchFamily="34" charset="-120"/>
              </a:rPr>
              <a:t>。</a:t>
            </a:r>
            <a:r>
              <a:rPr lang="zh-CN" altLang="en-US" sz="1536" dirty="0">
                <a:solidFill>
                  <a:srgbClr val="000000"/>
                </a:solidFill>
                <a:latin typeface="Noto Sans SC" pitchFamily="34" charset="0"/>
                <a:ea typeface="Noto Sans SC" pitchFamily="34" charset="-122"/>
                <a:cs typeface="Noto Sans SC" pitchFamily="34" charset="-120"/>
              </a:rPr>
              <a:t>操作系统的版本选择为</a:t>
            </a:r>
            <a:r>
              <a:rPr lang="en-US" sz="1536" dirty="0">
                <a:solidFill>
                  <a:srgbClr val="000000"/>
                </a:solidFill>
                <a:latin typeface="Noto Sans SC" pitchFamily="34" charset="0"/>
                <a:ea typeface="Noto Sans SC" pitchFamily="34" charset="-122"/>
                <a:cs typeface="Noto Sans SC" pitchFamily="34" charset="-120"/>
              </a:rPr>
              <a:t>Windows11。</a:t>
            </a:r>
            <a:endParaRPr lang="en-US" sz="1536" dirty="0"/>
          </a:p>
        </p:txBody>
      </p:sp>
      <p:graphicFrame>
        <p:nvGraphicFramePr>
          <p:cNvPr id="6" name="表格 5">
            <a:extLst>
              <a:ext uri="{FF2B5EF4-FFF2-40B4-BE49-F238E27FC236}">
                <a16:creationId xmlns:a16="http://schemas.microsoft.com/office/drawing/2014/main" id="{FD93C81B-8239-E61F-90A1-F49820396395}"/>
              </a:ext>
            </a:extLst>
          </p:cNvPr>
          <p:cNvGraphicFramePr>
            <a:graphicFrameLocks noGrp="1"/>
          </p:cNvGraphicFramePr>
          <p:nvPr>
            <p:extLst>
              <p:ext uri="{D42A27DB-BD31-4B8C-83A1-F6EECF244321}">
                <p14:modId xmlns:p14="http://schemas.microsoft.com/office/powerpoint/2010/main" val="4041415832"/>
              </p:ext>
            </p:extLst>
          </p:nvPr>
        </p:nvGraphicFramePr>
        <p:xfrm>
          <a:off x="2304288" y="2571748"/>
          <a:ext cx="4620768" cy="2122172"/>
        </p:xfrm>
        <a:graphic>
          <a:graphicData uri="http://schemas.openxmlformats.org/drawingml/2006/table">
            <a:tbl>
              <a:tblPr firstRow="1" firstCol="1" bandRow="1"/>
              <a:tblGrid>
                <a:gridCol w="2310092">
                  <a:extLst>
                    <a:ext uri="{9D8B030D-6E8A-4147-A177-3AD203B41FA5}">
                      <a16:colId xmlns:a16="http://schemas.microsoft.com/office/drawing/2014/main" val="2509788843"/>
                    </a:ext>
                  </a:extLst>
                </a:gridCol>
                <a:gridCol w="2310676">
                  <a:extLst>
                    <a:ext uri="{9D8B030D-6E8A-4147-A177-3AD203B41FA5}">
                      <a16:colId xmlns:a16="http://schemas.microsoft.com/office/drawing/2014/main" val="719050729"/>
                    </a:ext>
                  </a:extLst>
                </a:gridCol>
              </a:tblGrid>
              <a:tr h="428534">
                <a:tc>
                  <a:txBody>
                    <a:bodyPr/>
                    <a:lstStyle/>
                    <a:p>
                      <a:pPr indent="266700" algn="just">
                        <a:lnSpc>
                          <a:spcPct val="150000"/>
                        </a:lnSpc>
                      </a:pPr>
                      <a:r>
                        <a:rPr lang="zh-CN" sz="1050" kern="100">
                          <a:effectLst/>
                          <a:latin typeface="Times New Roman" panose="02020603050405020304" pitchFamily="18" charset="0"/>
                          <a:ea typeface="宋体" panose="02010600030101010101" pitchFamily="2" charset="-122"/>
                        </a:rPr>
                        <a:t>配置</a:t>
                      </a: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50000"/>
                        </a:lnSpc>
                      </a:pPr>
                      <a:r>
                        <a:rPr lang="zh-CN" sz="1050" kern="100">
                          <a:effectLst/>
                          <a:latin typeface="Times New Roman" panose="02020603050405020304" pitchFamily="18" charset="0"/>
                          <a:ea typeface="宋体" panose="02010600030101010101" pitchFamily="2" charset="-122"/>
                        </a:rPr>
                        <a:t>参数</a:t>
                      </a: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3007570"/>
                  </a:ext>
                </a:extLst>
              </a:tr>
              <a:tr h="632552">
                <a:tc>
                  <a:txBody>
                    <a:bodyPr/>
                    <a:lstStyle/>
                    <a:p>
                      <a:pPr indent="266700" algn="just">
                        <a:lnSpc>
                          <a:spcPct val="150000"/>
                        </a:lnSpc>
                      </a:pPr>
                      <a:r>
                        <a:rPr lang="en-US" sz="1050" kern="100">
                          <a:effectLst/>
                          <a:latin typeface="Times New Roman" panose="02020603050405020304" pitchFamily="18" charset="0"/>
                          <a:ea typeface="宋体" panose="02010600030101010101" pitchFamily="2" charset="-122"/>
                        </a:rPr>
                        <a:t>CPU</a:t>
                      </a:r>
                      <a:endParaRPr lang="zh-CN" sz="1050" kern="1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266700" algn="just">
                        <a:lnSpc>
                          <a:spcPct val="150000"/>
                        </a:lnSpc>
                      </a:pPr>
                      <a:r>
                        <a:rPr lang="en-US" sz="1050" kern="100" dirty="0">
                          <a:effectLst/>
                          <a:latin typeface="Times New Roman" panose="02020603050405020304" pitchFamily="18" charset="0"/>
                          <a:ea typeface="宋体" panose="02010600030101010101" pitchFamily="2" charset="-122"/>
                        </a:rPr>
                        <a:t>AMD Ryzen 5 3500U with Radeon Vega Mobile </a:t>
                      </a:r>
                      <a:r>
                        <a:rPr lang="en-US" sz="1050" kern="100" dirty="0" err="1">
                          <a:effectLst/>
                          <a:latin typeface="Times New Roman" panose="02020603050405020304" pitchFamily="18" charset="0"/>
                          <a:ea typeface="宋体" panose="02010600030101010101" pitchFamily="2" charset="-122"/>
                        </a:rPr>
                        <a:t>Gfx</a:t>
                      </a:r>
                      <a:endParaRPr lang="zh-CN" sz="105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00760530"/>
                  </a:ext>
                </a:extLst>
              </a:tr>
              <a:tr h="632552">
                <a:tc>
                  <a:txBody>
                    <a:bodyPr/>
                    <a:lstStyle/>
                    <a:p>
                      <a:pPr indent="266700" algn="just">
                        <a:lnSpc>
                          <a:spcPct val="150000"/>
                        </a:lnSpc>
                      </a:pPr>
                      <a:r>
                        <a:rPr lang="zh-CN" sz="1050" kern="100">
                          <a:effectLst/>
                          <a:latin typeface="Times New Roman" panose="02020603050405020304" pitchFamily="18" charset="0"/>
                          <a:ea typeface="宋体" panose="02010600030101010101" pitchFamily="2" charset="-122"/>
                        </a:rPr>
                        <a:t>内存</a:t>
                      </a:r>
                    </a:p>
                  </a:txBody>
                  <a:tcPr marL="68580" marR="68580" marT="0" marB="0">
                    <a:lnL>
                      <a:noFill/>
                    </a:lnL>
                    <a:lnR>
                      <a:noFill/>
                    </a:lnR>
                    <a:lnT>
                      <a:noFill/>
                    </a:lnT>
                    <a:lnB>
                      <a:noFill/>
                    </a:lnB>
                  </a:tcPr>
                </a:tc>
                <a:tc>
                  <a:txBody>
                    <a:bodyPr/>
                    <a:lstStyle/>
                    <a:p>
                      <a:pPr indent="266700" algn="just">
                        <a:lnSpc>
                          <a:spcPct val="150000"/>
                        </a:lnSpc>
                      </a:pPr>
                      <a:r>
                        <a:rPr lang="en-US" sz="1050" kern="100">
                          <a:effectLst/>
                          <a:latin typeface="Times New Roman" panose="02020603050405020304" pitchFamily="18" charset="0"/>
                          <a:ea typeface="宋体" panose="02010600030101010101" pitchFamily="2" charset="-122"/>
                        </a:rPr>
                        <a:t>8GB</a:t>
                      </a:r>
                      <a:r>
                        <a:rPr lang="zh-CN" sz="1050" kern="100">
                          <a:effectLst/>
                          <a:latin typeface="Times New Roman" panose="02020603050405020304" pitchFamily="18" charset="0"/>
                          <a:ea typeface="宋体" panose="02010600030101010101" pitchFamily="2" charset="-122"/>
                        </a:rPr>
                        <a:t>（</a:t>
                      </a:r>
                      <a:r>
                        <a:rPr lang="en-US" sz="1050" kern="100">
                          <a:effectLst/>
                          <a:latin typeface="Times New Roman" panose="02020603050405020304" pitchFamily="18" charset="0"/>
                          <a:ea typeface="宋体" panose="02010600030101010101" pitchFamily="2" charset="-122"/>
                        </a:rPr>
                        <a:t>8GB</a:t>
                      </a:r>
                      <a:r>
                        <a:rPr lang="zh-CN" sz="1050" kern="100">
                          <a:effectLst/>
                          <a:latin typeface="Times New Roman" panose="02020603050405020304" pitchFamily="18" charset="0"/>
                          <a:ea typeface="宋体" panose="02010600030101010101" pitchFamily="2" charset="-122"/>
                        </a:rPr>
                        <a:t>×</a:t>
                      </a:r>
                      <a:r>
                        <a:rPr lang="en-US" sz="1050" kern="100">
                          <a:effectLst/>
                          <a:latin typeface="Times New Roman" panose="02020603050405020304" pitchFamily="18" charset="0"/>
                          <a:ea typeface="宋体" panose="02010600030101010101" pitchFamily="2" charset="-122"/>
                        </a:rPr>
                        <a:t>1</a:t>
                      </a:r>
                      <a:r>
                        <a:rPr lang="zh-CN" sz="1050" kern="100">
                          <a:effectLst/>
                          <a:latin typeface="Times New Roman" panose="02020603050405020304" pitchFamily="18" charset="0"/>
                          <a:ea typeface="宋体" panose="02010600030101010101" pitchFamily="2" charset="-122"/>
                        </a:rPr>
                        <a:t>）</a:t>
                      </a:r>
                    </a:p>
                  </a:txBody>
                  <a:tcPr marL="68580" marR="68580" marT="0" marB="0">
                    <a:lnL>
                      <a:noFill/>
                    </a:lnL>
                    <a:lnR>
                      <a:noFill/>
                    </a:lnR>
                    <a:lnT>
                      <a:noFill/>
                    </a:lnT>
                    <a:lnB>
                      <a:noFill/>
                    </a:lnB>
                  </a:tcPr>
                </a:tc>
                <a:extLst>
                  <a:ext uri="{0D108BD9-81ED-4DB2-BD59-A6C34878D82A}">
                    <a16:rowId xmlns:a16="http://schemas.microsoft.com/office/drawing/2014/main" val="2712758225"/>
                  </a:ext>
                </a:extLst>
              </a:tr>
              <a:tr h="428534">
                <a:tc>
                  <a:txBody>
                    <a:bodyPr/>
                    <a:lstStyle/>
                    <a:p>
                      <a:pPr indent="266700" algn="just">
                        <a:lnSpc>
                          <a:spcPct val="150000"/>
                        </a:lnSpc>
                      </a:pPr>
                      <a:r>
                        <a:rPr lang="zh-CN" sz="1050" kern="100" dirty="0">
                          <a:effectLst/>
                          <a:latin typeface="Times New Roman" panose="02020603050405020304" pitchFamily="18" charset="0"/>
                          <a:ea typeface="宋体" panose="02010600030101010101" pitchFamily="2" charset="-122"/>
                        </a:rPr>
                        <a:t>操作系统</a:t>
                      </a: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indent="266700" algn="just">
                        <a:lnSpc>
                          <a:spcPct val="150000"/>
                        </a:lnSpc>
                      </a:pPr>
                      <a:r>
                        <a:rPr lang="en-US" sz="1050" kern="100" dirty="0">
                          <a:effectLst/>
                          <a:latin typeface="Times New Roman" panose="02020603050405020304" pitchFamily="18" charset="0"/>
                          <a:ea typeface="宋体" panose="02010600030101010101" pitchFamily="2" charset="-122"/>
                        </a:rPr>
                        <a:t>Windows11</a:t>
                      </a:r>
                      <a:endParaRPr lang="zh-CN" sz="105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7502418"/>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5245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2C909D"/>
                </a:solidFill>
                <a:effectLst/>
                <a:uLnTx/>
                <a:uFillTx/>
                <a:latin typeface="Noto Sans SC" pitchFamily="34" charset="0"/>
                <a:ea typeface="Noto Sans SC" pitchFamily="34" charset="-122"/>
                <a:cs typeface="Noto Sans SC" pitchFamily="34" charset="-120"/>
              </a:rPr>
              <a:t>数据介绍</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762000" y="1371083"/>
            <a:ext cx="7715250" cy="3019941"/>
          </a:xfrm>
          <a:prstGeom prst="rect">
            <a:avLst/>
          </a:prstGeom>
          <a:noFill/>
          <a:ln/>
        </p:spPr>
        <p:txBody>
          <a:bodyPr wrap="square" rtlCol="0" anchor="t"/>
          <a:lstStyle/>
          <a:p>
            <a:pPr>
              <a:lnSpc>
                <a:spcPct val="150000"/>
              </a:lnSpc>
              <a:buSzPct val="100000"/>
              <a:defRPr/>
            </a:pPr>
            <a:r>
              <a:rPr kumimoji="0" lang="en-US" sz="1536" b="0" i="0" u="none" strike="noStrike" kern="1200" cap="none" spc="0" normalizeH="0" baseline="0" noProof="0" dirty="0">
                <a:ln>
                  <a:noFill/>
                </a:ln>
                <a:solidFill>
                  <a:srgbClr val="000000"/>
                </a:solidFill>
                <a:effectLst/>
                <a:uLnTx/>
                <a:uFillTx/>
                <a:latin typeface="Noto Sans SC" pitchFamily="34" charset="0"/>
                <a:ea typeface="Noto Sans SC" pitchFamily="34" charset="-122"/>
                <a:cs typeface="Noto Sans SC" pitchFamily="34" charset="-120"/>
              </a:rPr>
              <a:t>           </a:t>
            </a:r>
          </a:p>
          <a:p>
            <a:pPr>
              <a:lnSpc>
                <a:spcPct val="150000"/>
              </a:lnSpc>
              <a:buSzPct val="100000"/>
              <a:defRPr/>
            </a:pPr>
            <a:endParaRPr lang="en-US" altLang="zh-CN" sz="1536" dirty="0">
              <a:solidFill>
                <a:srgbClr val="000000"/>
              </a:solidFill>
              <a:latin typeface="Noto Sans SC" pitchFamily="34" charset="0"/>
              <a:ea typeface="Noto Sans SC" pitchFamily="34" charset="-122"/>
              <a:cs typeface="Noto Sans SC" pitchFamily="34" charset="-120"/>
            </a:endParaRPr>
          </a:p>
          <a:p>
            <a:pPr>
              <a:lnSpc>
                <a:spcPct val="150000"/>
              </a:lnSpc>
              <a:buSzPct val="100000"/>
              <a:defRPr/>
            </a:pPr>
            <a:endParaRPr kumimoji="0" lang="en-US" altLang="zh-CN" sz="1536" b="0" i="0" u="none" strike="noStrike" kern="1200" cap="none" spc="0" normalizeH="0" baseline="0" noProof="0" dirty="0">
              <a:ln>
                <a:noFill/>
              </a:ln>
              <a:solidFill>
                <a:srgbClr val="000000"/>
              </a:solidFill>
              <a:effectLst/>
              <a:uLnTx/>
              <a:uFillTx/>
              <a:latin typeface="Noto Sans SC" pitchFamily="34" charset="0"/>
              <a:ea typeface="Noto Sans SC" pitchFamily="34" charset="-122"/>
              <a:cs typeface="Noto Sans SC" pitchFamily="34" charset="-120"/>
            </a:endParaRPr>
          </a:p>
          <a:p>
            <a:pPr>
              <a:lnSpc>
                <a:spcPct val="150000"/>
              </a:lnSpc>
              <a:buSzPct val="100000"/>
              <a:defRPr/>
            </a:pPr>
            <a:endParaRPr lang="en-US" altLang="zh-CN" sz="1536" dirty="0">
              <a:solidFill>
                <a:srgbClr val="000000"/>
              </a:solidFill>
              <a:latin typeface="Noto Sans SC" pitchFamily="34" charset="0"/>
              <a:ea typeface="Noto Sans SC" pitchFamily="34" charset="-122"/>
              <a:cs typeface="Noto Sans SC" pitchFamily="34" charset="-120"/>
            </a:endParaRPr>
          </a:p>
          <a:p>
            <a:pPr>
              <a:lnSpc>
                <a:spcPct val="150000"/>
              </a:lnSpc>
              <a:buSzPct val="100000"/>
              <a:defRPr/>
            </a:pPr>
            <a:endParaRPr kumimoji="0" lang="en-US" altLang="zh-CN" sz="1536" b="0" i="0" u="none" strike="noStrike" kern="1200" cap="none" spc="0" normalizeH="0" baseline="0" noProof="0" dirty="0">
              <a:ln>
                <a:noFill/>
              </a:ln>
              <a:solidFill>
                <a:srgbClr val="000000"/>
              </a:solidFill>
              <a:effectLst/>
              <a:uLnTx/>
              <a:uFillTx/>
              <a:latin typeface="Noto Sans SC" pitchFamily="34" charset="0"/>
              <a:ea typeface="Noto Sans SC" pitchFamily="34" charset="-122"/>
              <a:cs typeface="Noto Sans SC" pitchFamily="34" charset="-120"/>
            </a:endParaRPr>
          </a:p>
          <a:p>
            <a:pPr>
              <a:lnSpc>
                <a:spcPct val="150000"/>
              </a:lnSpc>
              <a:buSzPct val="100000"/>
              <a:defRPr/>
            </a:pPr>
            <a:r>
              <a:rPr lang="en-US" altLang="zh-CN" sz="1536" dirty="0">
                <a:solidFill>
                  <a:srgbClr val="000000"/>
                </a:solidFill>
                <a:latin typeface="Noto Sans SC" pitchFamily="34" charset="0"/>
                <a:ea typeface="Noto Sans SC" pitchFamily="34" charset="-122"/>
                <a:cs typeface="Noto Sans SC" pitchFamily="34" charset="-120"/>
              </a:rPr>
              <a:t>        </a:t>
            </a:r>
            <a:r>
              <a:rPr kumimoji="0" lang="zh-CN" altLang="en-US" sz="1536" b="0" i="0" u="none" strike="noStrike" kern="1200" cap="none" spc="0" normalizeH="0" baseline="0" noProof="0" dirty="0">
                <a:ln>
                  <a:noFill/>
                </a:ln>
                <a:solidFill>
                  <a:srgbClr val="000000"/>
                </a:solidFill>
                <a:effectLst/>
                <a:uLnTx/>
                <a:uFillTx/>
                <a:latin typeface="Noto Sans SC" pitchFamily="34" charset="0"/>
                <a:ea typeface="Noto Sans SC" pitchFamily="34" charset="-122"/>
                <a:cs typeface="Noto Sans SC" pitchFamily="34" charset="-120"/>
              </a:rPr>
              <a:t>本课题的研究区域为美国内华达州拉斯维加斯市，原始视频数据范围位于北纬</a:t>
            </a:r>
            <a:r>
              <a:rPr kumimoji="0" lang="en-US" altLang="zh-CN" sz="1536" b="0" i="0" u="none" strike="noStrike" kern="1200" cap="none" spc="0" normalizeH="0" baseline="0" noProof="0" dirty="0">
                <a:ln>
                  <a:noFill/>
                </a:ln>
                <a:solidFill>
                  <a:srgbClr val="000000"/>
                </a:solidFill>
                <a:effectLst/>
                <a:uLnTx/>
                <a:uFillTx/>
                <a:latin typeface="Times New Roman" panose="02020603050405020304" pitchFamily="18" charset="0"/>
                <a:ea typeface="Noto Sans SC" pitchFamily="34" charset="-122"/>
                <a:cs typeface="Times New Roman" panose="02020603050405020304" pitchFamily="18" charset="0"/>
              </a:rPr>
              <a:t>36°6’0’’-36°6’20’’</a:t>
            </a:r>
            <a:r>
              <a:rPr kumimoji="0" lang="zh-CN" altLang="en-US" sz="1536" b="0" i="0" u="none" strike="noStrike" kern="1200" cap="none" spc="0" normalizeH="0" baseline="0" noProof="0" dirty="0">
                <a:ln>
                  <a:noFill/>
                </a:ln>
                <a:solidFill>
                  <a:srgbClr val="000000"/>
                </a:solidFill>
                <a:effectLst/>
                <a:uLnTx/>
                <a:uFillTx/>
                <a:latin typeface="Noto Sans SC" pitchFamily="34" charset="0"/>
                <a:ea typeface="Noto Sans SC" pitchFamily="34" charset="-122"/>
                <a:cs typeface="Noto Sans SC" pitchFamily="34" charset="-120"/>
              </a:rPr>
              <a:t>，西经</a:t>
            </a:r>
            <a:r>
              <a:rPr kumimoji="0" lang="en-US" altLang="zh-CN" sz="1536" b="0" i="0" u="none" strike="noStrike" kern="1200" cap="none" spc="0" normalizeH="0" baseline="0" noProof="0" dirty="0">
                <a:ln>
                  <a:noFill/>
                </a:ln>
                <a:solidFill>
                  <a:srgbClr val="000000"/>
                </a:solidFill>
                <a:effectLst/>
                <a:uLnTx/>
                <a:uFillTx/>
                <a:latin typeface="Times New Roman" panose="02020603050405020304" pitchFamily="18" charset="0"/>
                <a:ea typeface="Noto Sans SC" pitchFamily="34" charset="-122"/>
                <a:cs typeface="Times New Roman" panose="02020603050405020304" pitchFamily="18" charset="0"/>
              </a:rPr>
              <a:t>115°10’0’’- 115°11’0’’</a:t>
            </a:r>
            <a:r>
              <a:rPr kumimoji="0" lang="zh-CN" altLang="en-US" sz="1536" b="0" i="0" u="none" strike="noStrike" kern="1200" cap="none" spc="0" normalizeH="0" baseline="0" noProof="0" dirty="0">
                <a:ln>
                  <a:noFill/>
                </a:ln>
                <a:solidFill>
                  <a:srgbClr val="000000"/>
                </a:solidFill>
                <a:effectLst/>
                <a:uLnTx/>
                <a:uFillTx/>
                <a:latin typeface="Times New Roman" panose="02020603050405020304" pitchFamily="18" charset="0"/>
                <a:ea typeface="Noto Sans SC" pitchFamily="34" charset="-122"/>
                <a:cs typeface="Times New Roman" panose="02020603050405020304" pitchFamily="18" charset="0"/>
              </a:rPr>
              <a:t>。原始视频</a:t>
            </a:r>
            <a:r>
              <a:rPr kumimoji="0" lang="zh-CN" altLang="en-US" sz="1536" b="0" i="0" u="none" strike="noStrike" kern="1200" cap="none" spc="0" normalizeH="0" baseline="0" noProof="0" dirty="0">
                <a:ln>
                  <a:noFill/>
                </a:ln>
                <a:solidFill>
                  <a:srgbClr val="000000"/>
                </a:solidFill>
                <a:effectLst/>
                <a:uLnTx/>
                <a:uFillTx/>
                <a:latin typeface="Noto Sans SC" pitchFamily="34" charset="0"/>
                <a:ea typeface="Noto Sans SC" pitchFamily="34" charset="-122"/>
                <a:cs typeface="Noto Sans SC" pitchFamily="34" charset="-120"/>
              </a:rPr>
              <a:t>中可以看到高速、本地公路等。本课题截取部分区域作为研究区域</a:t>
            </a:r>
            <a:r>
              <a:rPr lang="zh-CN" altLang="en-US" sz="1536" dirty="0">
                <a:solidFill>
                  <a:srgbClr val="000000"/>
                </a:solidFill>
                <a:latin typeface="Noto Sans SC" pitchFamily="34" charset="0"/>
                <a:ea typeface="Noto Sans SC" pitchFamily="34" charset="-122"/>
                <a:cs typeface="Noto Sans SC" pitchFamily="34" charset="-120"/>
              </a:rPr>
              <a:t>。</a:t>
            </a:r>
            <a:endParaRPr lang="zh-CN" altLang="en-US" sz="1600" dirty="0"/>
          </a:p>
          <a:p>
            <a:pPr marL="0" marR="0" lvl="0" indent="0" algn="l" defTabSz="914400" rtl="0" eaLnBrk="1" fontAlgn="auto" latinLnBrk="0" hangingPunct="1">
              <a:lnSpc>
                <a:spcPct val="150000"/>
              </a:lnSpc>
              <a:spcBef>
                <a:spcPts val="0"/>
              </a:spcBef>
              <a:spcAft>
                <a:spcPts val="0"/>
              </a:spcAft>
              <a:buClrTx/>
              <a:buSzPct val="100000"/>
              <a:buFontTx/>
              <a:buNone/>
              <a:tabLst/>
              <a:defRPr/>
            </a:pPr>
            <a:endParaRPr kumimoji="0" lang="en-US" sz="153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9" name="表格 8">
            <a:extLst>
              <a:ext uri="{FF2B5EF4-FFF2-40B4-BE49-F238E27FC236}">
                <a16:creationId xmlns:a16="http://schemas.microsoft.com/office/drawing/2014/main" id="{4CE331AC-562C-70F2-5A8C-7371B1E2FFFB}"/>
              </a:ext>
            </a:extLst>
          </p:cNvPr>
          <p:cNvGraphicFramePr>
            <a:graphicFrameLocks noGrp="1"/>
          </p:cNvGraphicFramePr>
          <p:nvPr>
            <p:extLst>
              <p:ext uri="{D42A27DB-BD31-4B8C-83A1-F6EECF244321}">
                <p14:modId xmlns:p14="http://schemas.microsoft.com/office/powerpoint/2010/main" val="3378355845"/>
              </p:ext>
            </p:extLst>
          </p:nvPr>
        </p:nvGraphicFramePr>
        <p:xfrm>
          <a:off x="1749107" y="1371083"/>
          <a:ext cx="5645785" cy="1472251"/>
        </p:xfrm>
        <a:graphic>
          <a:graphicData uri="http://schemas.openxmlformats.org/drawingml/2006/table">
            <a:tbl>
              <a:tblPr firstRow="1" firstCol="1" bandRow="1"/>
              <a:tblGrid>
                <a:gridCol w="2822575">
                  <a:extLst>
                    <a:ext uri="{9D8B030D-6E8A-4147-A177-3AD203B41FA5}">
                      <a16:colId xmlns:a16="http://schemas.microsoft.com/office/drawing/2014/main" val="3969976840"/>
                    </a:ext>
                  </a:extLst>
                </a:gridCol>
                <a:gridCol w="2823210">
                  <a:extLst>
                    <a:ext uri="{9D8B030D-6E8A-4147-A177-3AD203B41FA5}">
                      <a16:colId xmlns:a16="http://schemas.microsoft.com/office/drawing/2014/main" val="1968573495"/>
                    </a:ext>
                  </a:extLst>
                </a:gridCol>
              </a:tblGrid>
              <a:tr h="0">
                <a:tc>
                  <a:txBody>
                    <a:bodyPr/>
                    <a:lstStyle/>
                    <a:p>
                      <a:pPr indent="266700" algn="just">
                        <a:lnSpc>
                          <a:spcPct val="150000"/>
                        </a:lnSpc>
                      </a:pPr>
                      <a:r>
                        <a:rPr lang="zh-CN" sz="1050" kern="100">
                          <a:effectLst/>
                          <a:latin typeface="Times New Roman" panose="02020603050405020304" pitchFamily="18" charset="0"/>
                          <a:ea typeface="宋体" panose="02010600030101010101" pitchFamily="2" charset="-122"/>
                        </a:rPr>
                        <a:t>主要指标</a:t>
                      </a: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50000"/>
                        </a:lnSpc>
                      </a:pPr>
                      <a:r>
                        <a:rPr lang="zh-CN" sz="1050" kern="100">
                          <a:effectLst/>
                          <a:latin typeface="Times New Roman" panose="02020603050405020304" pitchFamily="18" charset="0"/>
                          <a:ea typeface="宋体" panose="02010600030101010101" pitchFamily="2" charset="-122"/>
                        </a:rPr>
                        <a:t>参数</a:t>
                      </a: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1195355"/>
                  </a:ext>
                </a:extLst>
              </a:tr>
              <a:tr h="0">
                <a:tc>
                  <a:txBody>
                    <a:bodyPr/>
                    <a:lstStyle/>
                    <a:p>
                      <a:pPr indent="266700" algn="just">
                        <a:lnSpc>
                          <a:spcPct val="150000"/>
                        </a:lnSpc>
                      </a:pPr>
                      <a:r>
                        <a:rPr lang="zh-CN" sz="1050" kern="100">
                          <a:effectLst/>
                          <a:latin typeface="Times New Roman" panose="02020603050405020304" pitchFamily="18" charset="0"/>
                          <a:ea typeface="宋体" panose="02010600030101010101" pitchFamily="2" charset="-122"/>
                        </a:rPr>
                        <a:t>视频属性</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266700" algn="just">
                        <a:lnSpc>
                          <a:spcPct val="150000"/>
                        </a:lnSpc>
                      </a:pPr>
                      <a:r>
                        <a:rPr lang="zh-CN" sz="1050" kern="100">
                          <a:effectLst/>
                          <a:latin typeface="Times New Roman" panose="02020603050405020304" pitchFamily="18" charset="0"/>
                          <a:ea typeface="宋体" panose="02010600030101010101" pitchFamily="2" charset="-122"/>
                        </a:rPr>
                        <a:t>全色</a:t>
                      </a:r>
                      <a:r>
                        <a:rPr lang="en-US" sz="1050" kern="100">
                          <a:effectLst/>
                          <a:latin typeface="Times New Roman" panose="02020603050405020304" pitchFamily="18" charset="0"/>
                          <a:ea typeface="宋体" panose="02010600030101010101" pitchFamily="2" charset="-122"/>
                        </a:rPr>
                        <a:t>1080p</a:t>
                      </a:r>
                      <a:endParaRPr lang="zh-CN" sz="1050" kern="1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112964514"/>
                  </a:ext>
                </a:extLst>
              </a:tr>
              <a:tr h="0">
                <a:tc>
                  <a:txBody>
                    <a:bodyPr/>
                    <a:lstStyle/>
                    <a:p>
                      <a:pPr indent="266700" algn="just">
                        <a:lnSpc>
                          <a:spcPct val="150000"/>
                        </a:lnSpc>
                      </a:pPr>
                      <a:r>
                        <a:rPr lang="zh-CN" sz="1050" kern="100">
                          <a:effectLst/>
                          <a:latin typeface="Times New Roman" panose="02020603050405020304" pitchFamily="18" charset="0"/>
                          <a:ea typeface="宋体" panose="02010600030101010101" pitchFamily="2" charset="-122"/>
                        </a:rPr>
                        <a:t>空间分辨率</a:t>
                      </a:r>
                      <a:r>
                        <a:rPr lang="en-US" sz="1050" kern="100">
                          <a:effectLst/>
                          <a:latin typeface="Times New Roman" panose="02020603050405020304" pitchFamily="18" charset="0"/>
                          <a:ea typeface="宋体" panose="02010600030101010101" pitchFamily="2" charset="-122"/>
                        </a:rPr>
                        <a:t>/m</a:t>
                      </a:r>
                      <a:endParaRPr lang="zh-CN" sz="105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266700" algn="just">
                        <a:lnSpc>
                          <a:spcPct val="150000"/>
                        </a:lnSpc>
                      </a:pPr>
                      <a:r>
                        <a:rPr lang="en-US" sz="1050" kern="100">
                          <a:effectLst/>
                          <a:latin typeface="Times New Roman" panose="02020603050405020304" pitchFamily="18" charset="0"/>
                          <a:ea typeface="宋体" panose="02010600030101010101" pitchFamily="2" charset="-122"/>
                        </a:rPr>
                        <a:t>1.1</a:t>
                      </a:r>
                      <a:endParaRPr lang="zh-CN" sz="105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263484130"/>
                  </a:ext>
                </a:extLst>
              </a:tr>
              <a:tr h="0">
                <a:tc>
                  <a:txBody>
                    <a:bodyPr/>
                    <a:lstStyle/>
                    <a:p>
                      <a:pPr indent="266700" algn="just">
                        <a:lnSpc>
                          <a:spcPct val="150000"/>
                        </a:lnSpc>
                      </a:pPr>
                      <a:r>
                        <a:rPr lang="zh-CN" sz="1050" kern="100">
                          <a:effectLst/>
                          <a:latin typeface="Times New Roman" panose="02020603050405020304" pitchFamily="18" charset="0"/>
                          <a:ea typeface="宋体" panose="02010600030101010101" pitchFamily="2" charset="-122"/>
                        </a:rPr>
                        <a:t>视场大小</a:t>
                      </a:r>
                    </a:p>
                  </a:txBody>
                  <a:tcPr marL="68580" marR="68580" marT="0" marB="0">
                    <a:lnL>
                      <a:noFill/>
                    </a:lnL>
                    <a:lnR>
                      <a:noFill/>
                    </a:lnR>
                    <a:lnT>
                      <a:noFill/>
                    </a:lnT>
                    <a:lnB>
                      <a:noFill/>
                    </a:lnB>
                  </a:tcPr>
                </a:tc>
                <a:tc>
                  <a:txBody>
                    <a:bodyPr/>
                    <a:lstStyle/>
                    <a:p>
                      <a:pPr indent="266700" algn="just">
                        <a:lnSpc>
                          <a:spcPct val="150000"/>
                        </a:lnSpc>
                      </a:pPr>
                      <a:r>
                        <a:rPr lang="en-US" sz="1050" kern="100">
                          <a:effectLst/>
                          <a:latin typeface="Times New Roman" panose="02020603050405020304" pitchFamily="18" charset="0"/>
                          <a:ea typeface="宋体" panose="02010600030101010101" pitchFamily="2" charset="-122"/>
                        </a:rPr>
                        <a:t>2km × 1.1 km</a:t>
                      </a:r>
                      <a:endParaRPr lang="zh-CN" sz="105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63116475"/>
                  </a:ext>
                </a:extLst>
              </a:tr>
              <a:tr h="0">
                <a:tc>
                  <a:txBody>
                    <a:bodyPr/>
                    <a:lstStyle/>
                    <a:p>
                      <a:pPr indent="266700" algn="just">
                        <a:lnSpc>
                          <a:spcPct val="150000"/>
                        </a:lnSpc>
                      </a:pPr>
                      <a:r>
                        <a:rPr lang="zh-CN" sz="1050" kern="100">
                          <a:effectLst/>
                          <a:latin typeface="Times New Roman" panose="02020603050405020304" pitchFamily="18" charset="0"/>
                          <a:ea typeface="宋体" panose="02010600030101010101" pitchFamily="2" charset="-122"/>
                        </a:rPr>
                        <a:t>持续时间</a:t>
                      </a:r>
                    </a:p>
                  </a:txBody>
                  <a:tcPr marL="68580" marR="68580" marT="0" marB="0">
                    <a:lnL>
                      <a:noFill/>
                    </a:lnL>
                    <a:lnR>
                      <a:noFill/>
                    </a:lnR>
                    <a:lnT>
                      <a:noFill/>
                    </a:lnT>
                    <a:lnB>
                      <a:noFill/>
                    </a:lnB>
                  </a:tcPr>
                </a:tc>
                <a:tc>
                  <a:txBody>
                    <a:bodyPr/>
                    <a:lstStyle/>
                    <a:p>
                      <a:pPr indent="266700" algn="just">
                        <a:lnSpc>
                          <a:spcPct val="150000"/>
                        </a:lnSpc>
                      </a:pPr>
                      <a:r>
                        <a:rPr lang="en-US" sz="1050" kern="100">
                          <a:effectLst/>
                          <a:latin typeface="Times New Roman" panose="02020603050405020304" pitchFamily="18" charset="0"/>
                          <a:ea typeface="宋体" panose="02010600030101010101" pitchFamily="2" charset="-122"/>
                        </a:rPr>
                        <a:t>90</a:t>
                      </a:r>
                      <a:endParaRPr lang="zh-CN" sz="105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781636369"/>
                  </a:ext>
                </a:extLst>
              </a:tr>
              <a:tr h="0">
                <a:tc>
                  <a:txBody>
                    <a:bodyPr/>
                    <a:lstStyle/>
                    <a:p>
                      <a:pPr indent="266700" algn="just">
                        <a:lnSpc>
                          <a:spcPct val="150000"/>
                        </a:lnSpc>
                      </a:pPr>
                      <a:r>
                        <a:rPr lang="zh-CN" sz="1050" kern="100">
                          <a:effectLst/>
                          <a:latin typeface="Times New Roman" panose="02020603050405020304" pitchFamily="18" charset="0"/>
                          <a:ea typeface="宋体" panose="02010600030101010101" pitchFamily="2" charset="-122"/>
                        </a:rPr>
                        <a:t>帧频（帧</a:t>
                      </a:r>
                      <a:r>
                        <a:rPr lang="en-US" sz="1050" kern="100">
                          <a:effectLst/>
                          <a:latin typeface="Times New Roman" panose="02020603050405020304" pitchFamily="18" charset="0"/>
                          <a:ea typeface="宋体" panose="02010600030101010101" pitchFamily="2" charset="-122"/>
                        </a:rPr>
                        <a:t>/</a:t>
                      </a:r>
                      <a:r>
                        <a:rPr lang="zh-CN" sz="1050" kern="100">
                          <a:effectLst/>
                          <a:latin typeface="Times New Roman" panose="02020603050405020304" pitchFamily="18" charset="0"/>
                          <a:ea typeface="宋体" panose="02010600030101010101" pitchFamily="2" charset="-122"/>
                        </a:rPr>
                        <a:t>秒）</a:t>
                      </a:r>
                    </a:p>
                  </a:txBody>
                  <a:tcPr marL="68580" marR="68580" marT="0" marB="0">
                    <a:lnL>
                      <a:noFill/>
                    </a:lnL>
                    <a:lnR>
                      <a:noFill/>
                    </a:lnR>
                    <a:lnT>
                      <a:noFill/>
                    </a:lnT>
                    <a:lnB>
                      <a:noFill/>
                    </a:lnB>
                  </a:tcPr>
                </a:tc>
                <a:tc>
                  <a:txBody>
                    <a:bodyPr/>
                    <a:lstStyle/>
                    <a:p>
                      <a:pPr indent="266700" algn="just">
                        <a:lnSpc>
                          <a:spcPct val="150000"/>
                        </a:lnSpc>
                      </a:pPr>
                      <a:r>
                        <a:rPr lang="en-US" sz="1050" kern="100">
                          <a:effectLst/>
                          <a:latin typeface="Times New Roman" panose="02020603050405020304" pitchFamily="18" charset="0"/>
                          <a:ea typeface="宋体" panose="02010600030101010101" pitchFamily="2" charset="-122"/>
                        </a:rPr>
                        <a:t>30</a:t>
                      </a:r>
                      <a:endParaRPr lang="zh-CN" sz="105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544650821"/>
                  </a:ext>
                </a:extLst>
              </a:tr>
              <a:tr h="0">
                <a:tc>
                  <a:txBody>
                    <a:bodyPr/>
                    <a:lstStyle/>
                    <a:p>
                      <a:pPr indent="266700" algn="just">
                        <a:lnSpc>
                          <a:spcPct val="150000"/>
                        </a:lnSpc>
                      </a:pPr>
                      <a:r>
                        <a:rPr lang="zh-CN" sz="1050" kern="100">
                          <a:effectLst/>
                          <a:latin typeface="Times New Roman" panose="02020603050405020304" pitchFamily="18" charset="0"/>
                          <a:ea typeface="宋体" panose="02010600030101010101" pitchFamily="2" charset="-122"/>
                        </a:rPr>
                        <a:t>视频格式</a:t>
                      </a: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indent="266700" algn="just">
                        <a:lnSpc>
                          <a:spcPct val="150000"/>
                        </a:lnSpc>
                      </a:pPr>
                      <a:r>
                        <a:rPr lang="en-US" sz="1050" kern="100" dirty="0">
                          <a:effectLst/>
                          <a:latin typeface="Times New Roman" panose="02020603050405020304" pitchFamily="18" charset="0"/>
                          <a:ea typeface="宋体" panose="02010600030101010101" pitchFamily="2" charset="-122"/>
                        </a:rPr>
                        <a:t>MPEG-4</a:t>
                      </a:r>
                      <a:r>
                        <a:rPr lang="zh-CN" sz="1050" kern="100" dirty="0">
                          <a:effectLst/>
                          <a:latin typeface="Times New Roman" panose="02020603050405020304" pitchFamily="18" charset="0"/>
                          <a:ea typeface="宋体" panose="02010600030101010101" pitchFamily="2" charset="-122"/>
                        </a:rPr>
                        <a:t>压缩</a:t>
                      </a: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1642827"/>
                  </a:ext>
                </a:extLst>
              </a:tr>
            </a:tbl>
          </a:graphicData>
        </a:graphic>
      </p:graphicFrame>
    </p:spTree>
    <p:extLst>
      <p:ext uri="{BB962C8B-B14F-4D97-AF65-F5344CB8AC3E}">
        <p14:creationId xmlns:p14="http://schemas.microsoft.com/office/powerpoint/2010/main" val="2369111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F9D5F72-FD09-78BE-CDD0-C084603B99A9}"/>
              </a:ext>
            </a:extLst>
          </p:cNvPr>
          <p:cNvPicPr>
            <a:picLocks noChangeAspect="1"/>
          </p:cNvPicPr>
          <p:nvPr/>
        </p:nvPicPr>
        <p:blipFill>
          <a:blip r:embed="rId2"/>
          <a:stretch>
            <a:fillRect/>
          </a:stretch>
        </p:blipFill>
        <p:spPr>
          <a:xfrm>
            <a:off x="0" y="548741"/>
            <a:ext cx="9144000" cy="4046018"/>
          </a:xfrm>
          <a:prstGeom prst="rect">
            <a:avLst/>
          </a:prstGeom>
        </p:spPr>
      </p:pic>
    </p:spTree>
    <p:extLst>
      <p:ext uri="{BB962C8B-B14F-4D97-AF65-F5344CB8AC3E}">
        <p14:creationId xmlns:p14="http://schemas.microsoft.com/office/powerpoint/2010/main" val="3190128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2000" y="228600"/>
            <a:ext cx="7806690" cy="552450"/>
          </a:xfrm>
          <a:prstGeom prst="rect">
            <a:avLst/>
          </a:prstGeom>
          <a:noFill/>
          <a:ln/>
        </p:spPr>
        <p:txBody>
          <a:bodyPr wrap="square" rtlCol="0" anchor="ctr"/>
          <a:lstStyle/>
          <a:p>
            <a:pPr marL="0" indent="0">
              <a:buNone/>
            </a:pPr>
            <a:r>
              <a:rPr lang="en-US" sz="2400" b="1" dirty="0">
                <a:solidFill>
                  <a:srgbClr val="2C909D"/>
                </a:solidFill>
                <a:latin typeface="Noto Sans SC" pitchFamily="34" charset="0"/>
                <a:ea typeface="Noto Sans SC" pitchFamily="34" charset="-122"/>
                <a:cs typeface="Noto Sans SC" pitchFamily="34" charset="-120"/>
              </a:rPr>
              <a:t>内容提要</a:t>
            </a:r>
            <a:endParaRPr lang="en-US" sz="2400" dirty="0"/>
          </a:p>
        </p:txBody>
      </p:sp>
      <p:sp>
        <p:nvSpPr>
          <p:cNvPr id="3" name="Text 1"/>
          <p:cNvSpPr/>
          <p:nvPr/>
        </p:nvSpPr>
        <p:spPr>
          <a:xfrm>
            <a:off x="762000" y="1304925"/>
            <a:ext cx="7715250" cy="2743200"/>
          </a:xfrm>
          <a:prstGeom prst="rect">
            <a:avLst/>
          </a:prstGeom>
          <a:noFill/>
          <a:ln/>
        </p:spPr>
        <p:txBody>
          <a:bodyPr wrap="square" rtlCol="0" anchor="t"/>
          <a:lstStyle/>
          <a:p>
            <a:pPr algn="l">
              <a:lnSpc>
                <a:spcPct val="150000"/>
              </a:lnSpc>
              <a:buSzPct val="100000"/>
            </a:pPr>
            <a:r>
              <a:rPr lang="en-US" sz="2000" dirty="0">
                <a:solidFill>
                  <a:srgbClr val="000000"/>
                </a:solidFill>
                <a:latin typeface="Noto Sans SC" pitchFamily="34" charset="0"/>
                <a:ea typeface="Noto Sans SC" pitchFamily="34" charset="-122"/>
                <a:cs typeface="Noto Sans SC" pitchFamily="34" charset="-120"/>
              </a:rPr>
              <a:t>1. 课题背景与意义</a:t>
            </a:r>
            <a:endParaRPr lang="en-US" sz="2000" dirty="0"/>
          </a:p>
          <a:p>
            <a:pPr algn="l">
              <a:lnSpc>
                <a:spcPct val="150000"/>
              </a:lnSpc>
              <a:buSzPct val="100000"/>
            </a:pPr>
            <a:r>
              <a:rPr lang="en-US" sz="2000" dirty="0">
                <a:solidFill>
                  <a:srgbClr val="000000"/>
                </a:solidFill>
                <a:latin typeface="Noto Sans SC" pitchFamily="34" charset="0"/>
                <a:ea typeface="Noto Sans SC" pitchFamily="34" charset="-122"/>
                <a:cs typeface="Noto Sans SC" pitchFamily="34" charset="-120"/>
              </a:rPr>
              <a:t>2. </a:t>
            </a:r>
            <a:r>
              <a:rPr lang="en-US" sz="2000" dirty="0" err="1">
                <a:solidFill>
                  <a:srgbClr val="000000"/>
                </a:solidFill>
                <a:latin typeface="Noto Sans SC" pitchFamily="34" charset="0"/>
                <a:ea typeface="Noto Sans SC" pitchFamily="34" charset="-122"/>
                <a:cs typeface="Noto Sans SC" pitchFamily="34" charset="-120"/>
              </a:rPr>
              <a:t>帧差法原理</a:t>
            </a:r>
            <a:r>
              <a:rPr lang="zh-CN" altLang="en-US" sz="2000" dirty="0">
                <a:solidFill>
                  <a:srgbClr val="000000"/>
                </a:solidFill>
                <a:latin typeface="Noto Sans SC" pitchFamily="34" charset="0"/>
                <a:ea typeface="Noto Sans SC" pitchFamily="34" charset="-122"/>
                <a:cs typeface="Noto Sans SC" pitchFamily="34" charset="-120"/>
              </a:rPr>
              <a:t>介绍</a:t>
            </a:r>
            <a:endParaRPr lang="en-US" sz="2000" dirty="0"/>
          </a:p>
          <a:p>
            <a:pPr algn="l">
              <a:lnSpc>
                <a:spcPct val="150000"/>
              </a:lnSpc>
              <a:buSzPct val="100000"/>
            </a:pPr>
            <a:r>
              <a:rPr lang="en-US" sz="2000" dirty="0">
                <a:solidFill>
                  <a:srgbClr val="000000"/>
                </a:solidFill>
                <a:latin typeface="Noto Sans SC" pitchFamily="34" charset="0"/>
                <a:ea typeface="Noto Sans SC" pitchFamily="34" charset="-122"/>
                <a:cs typeface="Noto Sans SC" pitchFamily="34" charset="-120"/>
              </a:rPr>
              <a:t>3. </a:t>
            </a:r>
            <a:r>
              <a:rPr lang="zh-CN" altLang="en-US" sz="2000" dirty="0">
                <a:solidFill>
                  <a:srgbClr val="000000"/>
                </a:solidFill>
                <a:latin typeface="Noto Sans SC" pitchFamily="34" charset="0"/>
                <a:ea typeface="Noto Sans SC" pitchFamily="34" charset="-122"/>
                <a:cs typeface="Noto Sans SC" pitchFamily="34" charset="-120"/>
              </a:rPr>
              <a:t>改进型九帧差算法</a:t>
            </a:r>
            <a:r>
              <a:rPr lang="en-US" sz="2000" dirty="0" err="1">
                <a:solidFill>
                  <a:srgbClr val="000000"/>
                </a:solidFill>
                <a:latin typeface="Noto Sans SC" pitchFamily="34" charset="0"/>
                <a:ea typeface="Noto Sans SC" pitchFamily="34" charset="-122"/>
                <a:cs typeface="Noto Sans SC" pitchFamily="34" charset="-120"/>
              </a:rPr>
              <a:t>设计与实现</a:t>
            </a:r>
            <a:endParaRPr lang="en-US" sz="2000" dirty="0"/>
          </a:p>
          <a:p>
            <a:pPr algn="l">
              <a:lnSpc>
                <a:spcPct val="150000"/>
              </a:lnSpc>
              <a:buSzPct val="100000"/>
            </a:pPr>
            <a:r>
              <a:rPr lang="en-US" sz="2000" dirty="0">
                <a:solidFill>
                  <a:srgbClr val="000000"/>
                </a:solidFill>
                <a:latin typeface="Noto Sans SC" pitchFamily="34" charset="0"/>
                <a:ea typeface="Noto Sans SC" pitchFamily="34" charset="-122"/>
                <a:cs typeface="Noto Sans SC" pitchFamily="34" charset="-120"/>
              </a:rPr>
              <a:t>4. 实验结果与分析</a:t>
            </a:r>
            <a:endParaRPr lang="en-US" sz="2000" dirty="0"/>
          </a:p>
          <a:p>
            <a:pPr algn="l">
              <a:lnSpc>
                <a:spcPct val="150000"/>
              </a:lnSpc>
              <a:buSzPct val="100000"/>
            </a:pPr>
            <a:r>
              <a:rPr lang="en-US" sz="2000" dirty="0">
                <a:solidFill>
                  <a:srgbClr val="000000"/>
                </a:solidFill>
                <a:latin typeface="Noto Sans SC" pitchFamily="34" charset="0"/>
                <a:ea typeface="Noto Sans SC" pitchFamily="34" charset="-122"/>
                <a:cs typeface="Noto Sans SC" pitchFamily="34" charset="-120"/>
              </a:rPr>
              <a:t>5. </a:t>
            </a:r>
            <a:r>
              <a:rPr lang="zh-CN" altLang="en-US" sz="2000" dirty="0">
                <a:solidFill>
                  <a:srgbClr val="000000"/>
                </a:solidFill>
                <a:latin typeface="Noto Sans SC" pitchFamily="34" charset="0"/>
                <a:ea typeface="Noto Sans SC" pitchFamily="34" charset="-122"/>
                <a:cs typeface="Noto Sans SC" pitchFamily="34" charset="-120"/>
              </a:rPr>
              <a:t>总结</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62000" y="228600"/>
            <a:ext cx="7806690" cy="552450"/>
          </a:xfrm>
          <a:prstGeom prst="rect">
            <a:avLst/>
          </a:prstGeom>
          <a:noFill/>
          <a:ln/>
        </p:spPr>
        <p:txBody>
          <a:bodyPr wrap="square" rtlCol="0" anchor="ctr"/>
          <a:lstStyle/>
          <a:p>
            <a:pPr marL="0" indent="0">
              <a:buNone/>
            </a:pPr>
            <a:r>
              <a:rPr lang="en-US" sz="2400" b="1" dirty="0">
                <a:solidFill>
                  <a:srgbClr val="2C909D"/>
                </a:solidFill>
                <a:latin typeface="Noto Sans SC" pitchFamily="34" charset="0"/>
                <a:ea typeface="Noto Sans SC" pitchFamily="34" charset="-122"/>
                <a:cs typeface="Noto Sans SC" pitchFamily="34" charset="-120"/>
              </a:rPr>
              <a:t>实验结果与分析</a:t>
            </a:r>
            <a:endParaRPr lang="en-US" sz="2400" dirty="0"/>
          </a:p>
        </p:txBody>
      </p:sp>
      <p:pic>
        <p:nvPicPr>
          <p:cNvPr id="4" name="图片 3">
            <a:extLst>
              <a:ext uri="{FF2B5EF4-FFF2-40B4-BE49-F238E27FC236}">
                <a16:creationId xmlns:a16="http://schemas.microsoft.com/office/drawing/2014/main" id="{14A5A034-5D42-A92F-B048-A279B9C326D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2011679" y="781051"/>
            <a:ext cx="5317463" cy="3729990"/>
          </a:xfrm>
          <a:prstGeom prst="rect">
            <a:avLst/>
          </a:prstGeom>
        </p:spPr>
      </p:pic>
      <p:sp>
        <p:nvSpPr>
          <p:cNvPr id="5" name="文本框 4">
            <a:extLst>
              <a:ext uri="{FF2B5EF4-FFF2-40B4-BE49-F238E27FC236}">
                <a16:creationId xmlns:a16="http://schemas.microsoft.com/office/drawing/2014/main" id="{62647860-CE6E-8841-4BE4-D73ECA1414DE}"/>
              </a:ext>
            </a:extLst>
          </p:cNvPr>
          <p:cNvSpPr txBox="1"/>
          <p:nvPr/>
        </p:nvSpPr>
        <p:spPr>
          <a:xfrm>
            <a:off x="2849689" y="4545568"/>
            <a:ext cx="3631311" cy="369332"/>
          </a:xfrm>
          <a:prstGeom prst="rect">
            <a:avLst/>
          </a:prstGeom>
          <a:noFill/>
        </p:spPr>
        <p:txBody>
          <a:bodyPr wrap="square" rtlCol="0">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随机选取的四帧的原始图像和结果</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FB12EB-D75B-BECA-AA27-EC55C451F4B7}"/>
              </a:ext>
            </a:extLst>
          </p:cNvPr>
          <p:cNvSpPr txBox="1"/>
          <p:nvPr/>
        </p:nvSpPr>
        <p:spPr>
          <a:xfrm>
            <a:off x="2151438" y="3334896"/>
            <a:ext cx="5137484" cy="369332"/>
          </a:xfrm>
          <a:prstGeom prst="rect">
            <a:avLst/>
          </a:prstGeom>
          <a:noFill/>
        </p:spPr>
        <p:txBody>
          <a:bodyPr wrap="square" rtlCol="0">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随机选取的四帧</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图像的</a:t>
            </a:r>
            <a:r>
              <a:rPr lang="en-US" altLang="zh-CN" dirty="0"/>
              <a:t>Precision</a:t>
            </a:r>
            <a:r>
              <a:rPr lang="zh-CN" altLang="en-US" dirty="0"/>
              <a:t>、</a:t>
            </a:r>
            <a:r>
              <a:rPr lang="en-US" altLang="zh-CN" dirty="0"/>
              <a:t>Recall</a:t>
            </a:r>
            <a:r>
              <a:rPr lang="zh-CN" altLang="en-US" dirty="0"/>
              <a:t>和</a:t>
            </a:r>
            <a:r>
              <a:rPr lang="en-US" altLang="zh-CN" dirty="0"/>
              <a:t>F1-score</a:t>
            </a:r>
            <a:endParaRPr lang="zh-CN" altLang="en-US" dirty="0"/>
          </a:p>
        </p:txBody>
      </p:sp>
      <p:sp>
        <p:nvSpPr>
          <p:cNvPr id="5" name="文本框 4">
            <a:extLst>
              <a:ext uri="{FF2B5EF4-FFF2-40B4-BE49-F238E27FC236}">
                <a16:creationId xmlns:a16="http://schemas.microsoft.com/office/drawing/2014/main" id="{D5D458C6-80FE-7C1B-197F-A492980EC28D}"/>
              </a:ext>
            </a:extLst>
          </p:cNvPr>
          <p:cNvSpPr txBox="1"/>
          <p:nvPr/>
        </p:nvSpPr>
        <p:spPr>
          <a:xfrm>
            <a:off x="1413614" y="3961582"/>
            <a:ext cx="6613132" cy="646331"/>
          </a:xfrm>
          <a:prstGeom prst="rect">
            <a:avLst/>
          </a:prstGeom>
          <a:noFill/>
        </p:spPr>
        <p:txBody>
          <a:bodyPr wrap="square" rtlCol="0">
            <a:spAutoFit/>
          </a:bodyPr>
          <a:lstStyle/>
          <a:p>
            <a:pPr indent="360000"/>
            <a:r>
              <a:rPr lang="zh-CN" altLang="en-US" dirty="0"/>
              <a:t>在随机选取的四帧图像中，总共</a:t>
            </a:r>
            <a:r>
              <a:rPr lang="en-US" altLang="zh-CN" dirty="0"/>
              <a:t>67</a:t>
            </a:r>
            <a:r>
              <a:rPr lang="zh-CN" altLang="en-US" dirty="0"/>
              <a:t>辆车，检测到</a:t>
            </a:r>
            <a:r>
              <a:rPr lang="en-US" altLang="zh-CN" dirty="0"/>
              <a:t>62</a:t>
            </a:r>
            <a:r>
              <a:rPr lang="zh-CN" altLang="en-US" dirty="0"/>
              <a:t>辆，误检测</a:t>
            </a:r>
            <a:r>
              <a:rPr lang="en-US" altLang="zh-CN" dirty="0"/>
              <a:t>7</a:t>
            </a:r>
            <a:r>
              <a:rPr lang="zh-CN" altLang="en-US" dirty="0"/>
              <a:t>辆，丢失</a:t>
            </a:r>
            <a:r>
              <a:rPr lang="en-US" altLang="zh-CN" dirty="0"/>
              <a:t>6</a:t>
            </a:r>
            <a:r>
              <a:rPr lang="zh-CN" altLang="en-US" dirty="0"/>
              <a:t>辆，</a:t>
            </a:r>
            <a:r>
              <a:rPr lang="en-US" altLang="zh-CN" dirty="0"/>
              <a:t>Precision</a:t>
            </a:r>
            <a:r>
              <a:rPr lang="zh-CN" altLang="en-US" dirty="0"/>
              <a:t>为</a:t>
            </a:r>
            <a:r>
              <a:rPr lang="en-US" altLang="zh-CN" dirty="0"/>
              <a:t>89%</a:t>
            </a:r>
            <a:r>
              <a:rPr lang="zh-CN" altLang="en-US" dirty="0"/>
              <a:t>，</a:t>
            </a:r>
            <a:r>
              <a:rPr lang="en-US" altLang="zh-CN" dirty="0"/>
              <a:t>Recall</a:t>
            </a:r>
            <a:r>
              <a:rPr lang="zh-CN" altLang="en-US" dirty="0"/>
              <a:t>为</a:t>
            </a:r>
            <a:r>
              <a:rPr lang="en-US" altLang="zh-CN" dirty="0"/>
              <a:t>91%</a:t>
            </a:r>
            <a:r>
              <a:rPr lang="zh-CN" altLang="en-US" dirty="0"/>
              <a:t>，</a:t>
            </a:r>
            <a:r>
              <a:rPr lang="en-US" altLang="zh-CN" dirty="0"/>
              <a:t>F1-score</a:t>
            </a:r>
            <a:r>
              <a:rPr lang="zh-CN" altLang="en-US" dirty="0"/>
              <a:t>为</a:t>
            </a:r>
            <a:r>
              <a:rPr lang="en-US" altLang="zh-CN" dirty="0"/>
              <a:t>90%</a:t>
            </a:r>
            <a:r>
              <a:rPr lang="zh-CN" altLang="en-US" dirty="0"/>
              <a:t>。</a:t>
            </a:r>
          </a:p>
        </p:txBody>
      </p:sp>
      <p:graphicFrame>
        <p:nvGraphicFramePr>
          <p:cNvPr id="4" name="表格 3">
            <a:extLst>
              <a:ext uri="{FF2B5EF4-FFF2-40B4-BE49-F238E27FC236}">
                <a16:creationId xmlns:a16="http://schemas.microsoft.com/office/drawing/2014/main" id="{528310FA-7385-41F1-9E33-6E4DA1509C5F}"/>
              </a:ext>
            </a:extLst>
          </p:cNvPr>
          <p:cNvGraphicFramePr>
            <a:graphicFrameLocks noGrp="1"/>
          </p:cNvGraphicFramePr>
          <p:nvPr>
            <p:extLst>
              <p:ext uri="{D42A27DB-BD31-4B8C-83A1-F6EECF244321}">
                <p14:modId xmlns:p14="http://schemas.microsoft.com/office/powerpoint/2010/main" val="1759293553"/>
              </p:ext>
            </p:extLst>
          </p:nvPr>
        </p:nvGraphicFramePr>
        <p:xfrm>
          <a:off x="1212374" y="511507"/>
          <a:ext cx="6719252" cy="2566035"/>
        </p:xfrm>
        <a:graphic>
          <a:graphicData uri="http://schemas.openxmlformats.org/drawingml/2006/table">
            <a:tbl>
              <a:tblPr firstRow="1" firstCol="1" bandRow="1"/>
              <a:tblGrid>
                <a:gridCol w="616244">
                  <a:extLst>
                    <a:ext uri="{9D8B030D-6E8A-4147-A177-3AD203B41FA5}">
                      <a16:colId xmlns:a16="http://schemas.microsoft.com/office/drawing/2014/main" val="909774"/>
                    </a:ext>
                  </a:extLst>
                </a:gridCol>
                <a:gridCol w="740776">
                  <a:extLst>
                    <a:ext uri="{9D8B030D-6E8A-4147-A177-3AD203B41FA5}">
                      <a16:colId xmlns:a16="http://schemas.microsoft.com/office/drawing/2014/main" val="371235311"/>
                    </a:ext>
                  </a:extLst>
                </a:gridCol>
                <a:gridCol w="740776">
                  <a:extLst>
                    <a:ext uri="{9D8B030D-6E8A-4147-A177-3AD203B41FA5}">
                      <a16:colId xmlns:a16="http://schemas.microsoft.com/office/drawing/2014/main" val="2522703654"/>
                    </a:ext>
                  </a:extLst>
                </a:gridCol>
                <a:gridCol w="740776">
                  <a:extLst>
                    <a:ext uri="{9D8B030D-6E8A-4147-A177-3AD203B41FA5}">
                      <a16:colId xmlns:a16="http://schemas.microsoft.com/office/drawing/2014/main" val="1175149318"/>
                    </a:ext>
                  </a:extLst>
                </a:gridCol>
                <a:gridCol w="740776">
                  <a:extLst>
                    <a:ext uri="{9D8B030D-6E8A-4147-A177-3AD203B41FA5}">
                      <a16:colId xmlns:a16="http://schemas.microsoft.com/office/drawing/2014/main" val="3113667072"/>
                    </a:ext>
                  </a:extLst>
                </a:gridCol>
                <a:gridCol w="449128">
                  <a:extLst>
                    <a:ext uri="{9D8B030D-6E8A-4147-A177-3AD203B41FA5}">
                      <a16:colId xmlns:a16="http://schemas.microsoft.com/office/drawing/2014/main" val="1770539767"/>
                    </a:ext>
                  </a:extLst>
                </a:gridCol>
                <a:gridCol w="434819">
                  <a:extLst>
                    <a:ext uri="{9D8B030D-6E8A-4147-A177-3AD203B41FA5}">
                      <a16:colId xmlns:a16="http://schemas.microsoft.com/office/drawing/2014/main" val="281905676"/>
                    </a:ext>
                  </a:extLst>
                </a:gridCol>
                <a:gridCol w="824879">
                  <a:extLst>
                    <a:ext uri="{9D8B030D-6E8A-4147-A177-3AD203B41FA5}">
                      <a16:colId xmlns:a16="http://schemas.microsoft.com/office/drawing/2014/main" val="3979887717"/>
                    </a:ext>
                  </a:extLst>
                </a:gridCol>
                <a:gridCol w="639440">
                  <a:extLst>
                    <a:ext uri="{9D8B030D-6E8A-4147-A177-3AD203B41FA5}">
                      <a16:colId xmlns:a16="http://schemas.microsoft.com/office/drawing/2014/main" val="3979670199"/>
                    </a:ext>
                  </a:extLst>
                </a:gridCol>
                <a:gridCol w="791638">
                  <a:extLst>
                    <a:ext uri="{9D8B030D-6E8A-4147-A177-3AD203B41FA5}">
                      <a16:colId xmlns:a16="http://schemas.microsoft.com/office/drawing/2014/main" val="1199053985"/>
                    </a:ext>
                  </a:extLst>
                </a:gridCol>
              </a:tblGrid>
              <a:tr h="429260">
                <a:tc>
                  <a:txBody>
                    <a:bodyPr/>
                    <a:lstStyle/>
                    <a:p>
                      <a:pPr algn="ctr">
                        <a:spcBef>
                          <a:spcPts val="750"/>
                        </a:spcBef>
                        <a:spcAft>
                          <a:spcPts val="1125"/>
                        </a:spcAft>
                      </a:pPr>
                      <a:r>
                        <a:rPr lang="zh-CN" sz="1050" kern="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序号</a:t>
                      </a:r>
                      <a:endParaRPr lang="zh-CN" sz="1050" kern="100" dirty="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750"/>
                        </a:spcBef>
                        <a:spcAft>
                          <a:spcPts val="1125"/>
                        </a:spcAft>
                      </a:pPr>
                      <a:r>
                        <a:rPr lang="zh-CN" sz="1050" kern="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帧序号</a:t>
                      </a:r>
                      <a:endParaRPr lang="zh-CN" sz="1050" kern="100" dirty="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750"/>
                        </a:spcBef>
                        <a:spcAft>
                          <a:spcPts val="1125"/>
                        </a:spcAft>
                      </a:pPr>
                      <a:r>
                        <a:rPr lang="en-US" altLang="zh-CN" sz="1050" kern="0" dirty="0">
                          <a:solidFill>
                            <a:srgbClr val="000000"/>
                          </a:solidFill>
                          <a:effectLst/>
                          <a:latin typeface="Helvetica" panose="020B0604020202020204" pitchFamily="34" charset="0"/>
                          <a:ea typeface="宋体" panose="02010600030101010101" pitchFamily="2" charset="-122"/>
                        </a:rPr>
                        <a:t>GT</a:t>
                      </a:r>
                      <a:endParaRPr lang="zh-CN" sz="1050" kern="100" dirty="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750"/>
                        </a:spcBef>
                        <a:spcAft>
                          <a:spcPts val="1125"/>
                        </a:spcAft>
                      </a:pPr>
                      <a:r>
                        <a:rPr lang="en-US" sz="1050" kern="0">
                          <a:solidFill>
                            <a:srgbClr val="000000"/>
                          </a:solidFill>
                          <a:effectLst/>
                          <a:latin typeface="Helvetica" panose="020B0604020202020204" pitchFamily="34" charset="0"/>
                          <a:ea typeface="宋体" panose="02010600030101010101" pitchFamily="2" charset="-122"/>
                        </a:rPr>
                        <a:t>TP</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750"/>
                        </a:spcBef>
                        <a:spcAft>
                          <a:spcPts val="1125"/>
                        </a:spcAft>
                      </a:pPr>
                      <a:r>
                        <a:rPr lang="en-US" sz="1050" kern="0">
                          <a:solidFill>
                            <a:srgbClr val="000000"/>
                          </a:solidFill>
                          <a:effectLst/>
                          <a:latin typeface="Helvetica" panose="020B0604020202020204" pitchFamily="34" charset="0"/>
                          <a:ea typeface="宋体" panose="02010600030101010101" pitchFamily="2" charset="-122"/>
                        </a:rPr>
                        <a:t>FP</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750"/>
                        </a:spcBef>
                        <a:spcAft>
                          <a:spcPts val="1125"/>
                        </a:spcAft>
                      </a:pPr>
                      <a:r>
                        <a:rPr lang="en-US" sz="1050" kern="0" dirty="0">
                          <a:solidFill>
                            <a:srgbClr val="000000"/>
                          </a:solidFill>
                          <a:effectLst/>
                          <a:latin typeface="Helvetica" panose="020B0604020202020204" pitchFamily="34" charset="0"/>
                          <a:ea typeface="宋体" panose="02010600030101010101" pitchFamily="2" charset="-122"/>
                        </a:rPr>
                        <a:t>TN</a:t>
                      </a:r>
                      <a:endParaRPr lang="zh-CN" sz="1050" kern="100" dirty="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750"/>
                        </a:spcBef>
                        <a:spcAft>
                          <a:spcPts val="1125"/>
                        </a:spcAft>
                      </a:pPr>
                      <a:r>
                        <a:rPr lang="en-US" sz="1050" kern="0" dirty="0">
                          <a:solidFill>
                            <a:srgbClr val="000000"/>
                          </a:solidFill>
                          <a:effectLst/>
                          <a:latin typeface="Helvetica" panose="020B0604020202020204" pitchFamily="34" charset="0"/>
                          <a:ea typeface="宋体" panose="02010600030101010101" pitchFamily="2" charset="-122"/>
                        </a:rPr>
                        <a:t>FN</a:t>
                      </a:r>
                      <a:endParaRPr lang="zh-CN" sz="1050" kern="100" dirty="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750"/>
                        </a:spcBef>
                        <a:spcAft>
                          <a:spcPts val="1125"/>
                        </a:spcAft>
                      </a:pPr>
                      <a:r>
                        <a:rPr lang="en-US" sz="1050" kern="0" dirty="0">
                          <a:solidFill>
                            <a:srgbClr val="000000"/>
                          </a:solidFill>
                          <a:effectLst/>
                          <a:latin typeface="Helvetica" panose="020B0604020202020204" pitchFamily="34" charset="0"/>
                          <a:ea typeface="宋体" panose="02010600030101010101" pitchFamily="2" charset="-122"/>
                        </a:rPr>
                        <a:t>Precision</a:t>
                      </a:r>
                      <a:endParaRPr lang="zh-CN" sz="1050" kern="100" dirty="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750"/>
                        </a:spcBef>
                        <a:spcAft>
                          <a:spcPts val="1125"/>
                        </a:spcAft>
                      </a:pPr>
                      <a:r>
                        <a:rPr lang="en-US" sz="1050" kern="0" dirty="0">
                          <a:solidFill>
                            <a:srgbClr val="000000"/>
                          </a:solidFill>
                          <a:effectLst/>
                          <a:latin typeface="Helvetica" panose="020B0604020202020204" pitchFamily="34" charset="0"/>
                          <a:ea typeface="宋体" panose="02010600030101010101" pitchFamily="2" charset="-122"/>
                        </a:rPr>
                        <a:t>Recall</a:t>
                      </a:r>
                      <a:endParaRPr lang="zh-CN" sz="1050" kern="100" dirty="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750"/>
                        </a:spcBef>
                        <a:spcAft>
                          <a:spcPts val="1125"/>
                        </a:spcAft>
                      </a:pPr>
                      <a:r>
                        <a:rPr lang="en-US" sz="1050" kern="0" dirty="0">
                          <a:solidFill>
                            <a:srgbClr val="000000"/>
                          </a:solidFill>
                          <a:effectLst/>
                          <a:latin typeface="Helvetica" panose="020B0604020202020204" pitchFamily="34" charset="0"/>
                          <a:ea typeface="宋体" panose="02010600030101010101" pitchFamily="2" charset="-122"/>
                        </a:rPr>
                        <a:t>F1-score</a:t>
                      </a:r>
                      <a:endParaRPr lang="zh-CN" sz="1050" kern="100" dirty="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06617845"/>
                  </a:ext>
                </a:extLst>
              </a:tr>
              <a:tr h="429260">
                <a:tc>
                  <a:txBody>
                    <a:bodyPr/>
                    <a:lstStyle/>
                    <a:p>
                      <a:pPr algn="l">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1</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a:spcBef>
                          <a:spcPts val="750"/>
                        </a:spcBef>
                        <a:spcAft>
                          <a:spcPts val="1125"/>
                        </a:spcAft>
                      </a:pPr>
                      <a:r>
                        <a:rPr lang="en-US" sz="1050" kern="0" dirty="0">
                          <a:solidFill>
                            <a:srgbClr val="333333"/>
                          </a:solidFill>
                          <a:effectLst/>
                          <a:latin typeface="Helvetica" panose="020B0604020202020204" pitchFamily="34" charset="0"/>
                          <a:ea typeface="宋体" panose="02010600030101010101" pitchFamily="2" charset="-122"/>
                        </a:rPr>
                        <a:t>164</a:t>
                      </a:r>
                      <a:endParaRPr lang="zh-CN" sz="1050" kern="100" dirty="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22</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21</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0</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0</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1</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1</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0.95</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0.97</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847204732"/>
                  </a:ext>
                </a:extLst>
              </a:tr>
              <a:tr h="419735">
                <a:tc>
                  <a:txBody>
                    <a:bodyPr/>
                    <a:lstStyle/>
                    <a:p>
                      <a:pPr algn="l">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2</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562</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dirty="0">
                          <a:solidFill>
                            <a:srgbClr val="333333"/>
                          </a:solidFill>
                          <a:effectLst/>
                          <a:latin typeface="Helvetica" panose="020B0604020202020204" pitchFamily="34" charset="0"/>
                          <a:ea typeface="宋体" panose="02010600030101010101" pitchFamily="2" charset="-122"/>
                        </a:rPr>
                        <a:t>12</a:t>
                      </a:r>
                      <a:endParaRPr lang="zh-CN" sz="1050" kern="100" dirty="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dirty="0">
                          <a:solidFill>
                            <a:srgbClr val="333333"/>
                          </a:solidFill>
                          <a:effectLst/>
                          <a:latin typeface="Helvetica" panose="020B0604020202020204" pitchFamily="34" charset="0"/>
                          <a:ea typeface="宋体" panose="02010600030101010101" pitchFamily="2" charset="-122"/>
                        </a:rPr>
                        <a:t>11</a:t>
                      </a:r>
                      <a:endParaRPr lang="zh-CN" sz="1050" kern="100" dirty="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dirty="0">
                          <a:solidFill>
                            <a:srgbClr val="333333"/>
                          </a:solidFill>
                          <a:effectLst/>
                          <a:latin typeface="Helvetica" panose="020B0604020202020204" pitchFamily="34" charset="0"/>
                          <a:ea typeface="宋体" panose="02010600030101010101" pitchFamily="2" charset="-122"/>
                        </a:rPr>
                        <a:t>3</a:t>
                      </a:r>
                      <a:endParaRPr lang="zh-CN" sz="1050" kern="100" dirty="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0</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2</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0.85</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0.91</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dirty="0">
                          <a:solidFill>
                            <a:srgbClr val="333333"/>
                          </a:solidFill>
                          <a:effectLst/>
                          <a:latin typeface="Helvetica" panose="020B0604020202020204" pitchFamily="34" charset="0"/>
                          <a:ea typeface="宋体" panose="02010600030101010101" pitchFamily="2" charset="-122"/>
                        </a:rPr>
                        <a:t>0.95</a:t>
                      </a:r>
                      <a:endParaRPr lang="zh-CN" sz="1050" kern="100" dirty="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2503436514"/>
                  </a:ext>
                </a:extLst>
              </a:tr>
              <a:tr h="429260">
                <a:tc>
                  <a:txBody>
                    <a:bodyPr/>
                    <a:lstStyle/>
                    <a:p>
                      <a:pPr algn="l">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3</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582</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13</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dirty="0">
                          <a:solidFill>
                            <a:srgbClr val="333333"/>
                          </a:solidFill>
                          <a:effectLst/>
                          <a:latin typeface="Helvetica" panose="020B0604020202020204" pitchFamily="34" charset="0"/>
                          <a:ea typeface="宋体" panose="02010600030101010101" pitchFamily="2" charset="-122"/>
                        </a:rPr>
                        <a:t>12</a:t>
                      </a:r>
                      <a:endParaRPr lang="zh-CN" sz="1050" kern="100" dirty="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dirty="0">
                          <a:solidFill>
                            <a:srgbClr val="333333"/>
                          </a:solidFill>
                          <a:effectLst/>
                          <a:latin typeface="Helvetica" panose="020B0604020202020204" pitchFamily="34" charset="0"/>
                          <a:ea typeface="宋体" panose="02010600030101010101" pitchFamily="2" charset="-122"/>
                        </a:rPr>
                        <a:t>4</a:t>
                      </a:r>
                      <a:endParaRPr lang="zh-CN" sz="1050" kern="100" dirty="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dirty="0">
                          <a:solidFill>
                            <a:srgbClr val="333333"/>
                          </a:solidFill>
                          <a:effectLst/>
                          <a:latin typeface="Helvetica" panose="020B0604020202020204" pitchFamily="34" charset="0"/>
                          <a:ea typeface="宋体" panose="02010600030101010101" pitchFamily="2" charset="-122"/>
                        </a:rPr>
                        <a:t>0</a:t>
                      </a:r>
                      <a:endParaRPr lang="zh-CN" sz="1050" kern="100" dirty="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1</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0.75</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0.92</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0.82</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2954972412"/>
                  </a:ext>
                </a:extLst>
              </a:tr>
              <a:tr h="429260">
                <a:tc>
                  <a:txBody>
                    <a:bodyPr/>
                    <a:lstStyle/>
                    <a:p>
                      <a:pPr algn="l">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4</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1313</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20</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18</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0</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0</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dirty="0">
                          <a:solidFill>
                            <a:srgbClr val="333333"/>
                          </a:solidFill>
                          <a:effectLst/>
                          <a:latin typeface="Helvetica" panose="020B0604020202020204" pitchFamily="34" charset="0"/>
                          <a:ea typeface="宋体" panose="02010600030101010101" pitchFamily="2" charset="-122"/>
                        </a:rPr>
                        <a:t>2</a:t>
                      </a:r>
                      <a:endParaRPr lang="zh-CN" sz="1050" kern="100" dirty="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dirty="0">
                          <a:solidFill>
                            <a:srgbClr val="333333"/>
                          </a:solidFill>
                          <a:effectLst/>
                          <a:latin typeface="Helvetica" panose="020B0604020202020204" pitchFamily="34" charset="0"/>
                          <a:ea typeface="宋体" panose="02010600030101010101" pitchFamily="2" charset="-122"/>
                        </a:rPr>
                        <a:t>1</a:t>
                      </a:r>
                      <a:endParaRPr lang="zh-CN" sz="1050" kern="100" dirty="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dirty="0">
                          <a:solidFill>
                            <a:srgbClr val="333333"/>
                          </a:solidFill>
                          <a:effectLst/>
                          <a:latin typeface="Helvetica" panose="020B0604020202020204" pitchFamily="34" charset="0"/>
                          <a:ea typeface="宋体" panose="02010600030101010101" pitchFamily="2" charset="-122"/>
                        </a:rPr>
                        <a:t>0.90</a:t>
                      </a:r>
                      <a:endParaRPr lang="zh-CN" sz="1050" kern="100" dirty="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tc>
                  <a:txBody>
                    <a:bodyPr/>
                    <a:lstStyle/>
                    <a:p>
                      <a:pPr algn="ctr">
                        <a:spcBef>
                          <a:spcPts val="750"/>
                        </a:spcBef>
                        <a:spcAft>
                          <a:spcPts val="1125"/>
                        </a:spcAft>
                      </a:pPr>
                      <a:r>
                        <a:rPr lang="en-US" sz="1050" kern="0" dirty="0">
                          <a:solidFill>
                            <a:srgbClr val="333333"/>
                          </a:solidFill>
                          <a:effectLst/>
                          <a:latin typeface="Helvetica" panose="020B0604020202020204" pitchFamily="34" charset="0"/>
                          <a:ea typeface="宋体" panose="02010600030101010101" pitchFamily="2" charset="-122"/>
                        </a:rPr>
                        <a:t>0.94</a:t>
                      </a:r>
                      <a:endParaRPr lang="zh-CN" sz="1050" kern="100" dirty="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a:noFill/>
                    </a:lnB>
                    <a:solidFill>
                      <a:srgbClr val="FFFFFF"/>
                    </a:solidFill>
                  </a:tcPr>
                </a:tc>
                <a:extLst>
                  <a:ext uri="{0D108BD9-81ED-4DB2-BD59-A6C34878D82A}">
                    <a16:rowId xmlns:a16="http://schemas.microsoft.com/office/drawing/2014/main" val="3683744677"/>
                  </a:ext>
                </a:extLst>
              </a:tr>
              <a:tr h="429260">
                <a:tc>
                  <a:txBody>
                    <a:bodyPr/>
                    <a:lstStyle/>
                    <a:p>
                      <a:pPr algn="l">
                        <a:spcBef>
                          <a:spcPts val="750"/>
                        </a:spcBef>
                        <a:spcAft>
                          <a:spcPts val="1125"/>
                        </a:spcAft>
                      </a:pPr>
                      <a:r>
                        <a:rPr lang="zh-CN" sz="1050" kern="0">
                          <a:solidFill>
                            <a:srgbClr val="333333"/>
                          </a:solidFill>
                          <a:effectLst/>
                          <a:latin typeface="Helvetica" panose="020B0604020202020204" pitchFamily="34" charset="0"/>
                          <a:ea typeface="宋体" panose="02010600030101010101" pitchFamily="2" charset="-122"/>
                          <a:cs typeface="Helvetica" panose="020B0604020202020204" pitchFamily="34" charset="0"/>
                        </a:rPr>
                        <a:t>总计</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a:endParaRPr lang="zh-CN" sz="1000">
                        <a:effectLst/>
                        <a:latin typeface="Times New Roman" panose="02020603050405020304" pitchFamily="18" charset="0"/>
                      </a:endParaRPr>
                    </a:p>
                  </a:txBody>
                  <a:tcPr marL="123825" marR="123825" marT="57150" marB="5715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67</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62</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7</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0</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6</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a:spcBef>
                          <a:spcPts val="750"/>
                        </a:spcBef>
                        <a:spcAft>
                          <a:spcPts val="1125"/>
                        </a:spcAft>
                      </a:pPr>
                      <a:r>
                        <a:rPr lang="en-US" sz="1050" kern="0">
                          <a:solidFill>
                            <a:srgbClr val="333333"/>
                          </a:solidFill>
                          <a:effectLst/>
                          <a:latin typeface="Helvetica" panose="020B0604020202020204" pitchFamily="34" charset="0"/>
                          <a:ea typeface="宋体" panose="02010600030101010101" pitchFamily="2" charset="-122"/>
                        </a:rPr>
                        <a:t>0.89</a:t>
                      </a:r>
                      <a:endParaRPr lang="zh-CN" sz="1050" kern="10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a:spcBef>
                          <a:spcPts val="750"/>
                        </a:spcBef>
                        <a:spcAft>
                          <a:spcPts val="1125"/>
                        </a:spcAft>
                      </a:pPr>
                      <a:r>
                        <a:rPr lang="en-US" sz="1050" kern="0" dirty="0">
                          <a:solidFill>
                            <a:srgbClr val="333333"/>
                          </a:solidFill>
                          <a:effectLst/>
                          <a:latin typeface="Helvetica" panose="020B0604020202020204" pitchFamily="34" charset="0"/>
                          <a:ea typeface="宋体" panose="02010600030101010101" pitchFamily="2" charset="-122"/>
                        </a:rPr>
                        <a:t>0.91</a:t>
                      </a:r>
                      <a:endParaRPr lang="zh-CN" sz="1050" kern="100" dirty="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a:spcBef>
                          <a:spcPts val="750"/>
                        </a:spcBef>
                        <a:spcAft>
                          <a:spcPts val="1125"/>
                        </a:spcAft>
                      </a:pPr>
                      <a:r>
                        <a:rPr lang="en-US" sz="1050" kern="0" dirty="0">
                          <a:solidFill>
                            <a:srgbClr val="333333"/>
                          </a:solidFill>
                          <a:effectLst/>
                          <a:latin typeface="Helvetica" panose="020B0604020202020204" pitchFamily="34" charset="0"/>
                          <a:ea typeface="宋体" panose="02010600030101010101" pitchFamily="2" charset="-122"/>
                        </a:rPr>
                        <a:t>0.90</a:t>
                      </a:r>
                      <a:endParaRPr lang="zh-CN" sz="1050" kern="100" dirty="0">
                        <a:effectLst/>
                        <a:latin typeface="Times New Roman" panose="02020603050405020304" pitchFamily="18" charset="0"/>
                        <a:ea typeface="宋体" panose="02010600030101010101" pitchFamily="2" charset="-122"/>
                      </a:endParaRPr>
                    </a:p>
                  </a:txBody>
                  <a:tcPr marL="123825" marR="123825" marT="57150" marB="5715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80075659"/>
                  </a:ext>
                </a:extLst>
              </a:tr>
            </a:tbl>
          </a:graphicData>
        </a:graphic>
      </p:graphicFrame>
    </p:spTree>
    <p:extLst>
      <p:ext uri="{BB962C8B-B14F-4D97-AF65-F5344CB8AC3E}">
        <p14:creationId xmlns:p14="http://schemas.microsoft.com/office/powerpoint/2010/main" val="1889256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3452813" y="1262063"/>
            <a:ext cx="2262188" cy="1243013"/>
          </a:xfrm>
          <a:prstGeom prst="rect">
            <a:avLst/>
          </a:prstGeom>
          <a:noFill/>
          <a:ln/>
        </p:spPr>
        <p:txBody>
          <a:bodyPr wrap="square" rtlCol="0" anchor="t"/>
          <a:lstStyle/>
          <a:p>
            <a:pPr marL="0" indent="0" algn="ctr">
              <a:buNone/>
            </a:pPr>
            <a:r>
              <a:rPr lang="en-US" sz="5400" b="1" dirty="0">
                <a:solidFill>
                  <a:srgbClr val="FFFFFF"/>
                </a:solidFill>
                <a:latin typeface="Noto Sans SC" pitchFamily="34" charset="0"/>
                <a:ea typeface="Noto Sans SC" pitchFamily="34" charset="-122"/>
                <a:cs typeface="Noto Sans SC" pitchFamily="34" charset="-120"/>
              </a:rPr>
              <a:t>06</a:t>
            </a:r>
            <a:endParaRPr lang="en-US" sz="5400" dirty="0"/>
          </a:p>
        </p:txBody>
      </p:sp>
      <p:sp>
        <p:nvSpPr>
          <p:cNvPr id="3" name="Text 1"/>
          <p:cNvSpPr/>
          <p:nvPr/>
        </p:nvSpPr>
        <p:spPr>
          <a:xfrm>
            <a:off x="2038350" y="2790825"/>
            <a:ext cx="5101590" cy="1676400"/>
          </a:xfrm>
          <a:prstGeom prst="rect">
            <a:avLst/>
          </a:prstGeom>
          <a:noFill/>
          <a:ln/>
        </p:spPr>
        <p:txBody>
          <a:bodyPr wrap="square" rtlCol="0" anchor="t"/>
          <a:lstStyle/>
          <a:p>
            <a:pPr marL="0" indent="0" algn="ctr">
              <a:buNone/>
            </a:pPr>
            <a:r>
              <a:rPr lang="zh-CN" altLang="en-US" sz="3200" b="1" dirty="0">
                <a:solidFill>
                  <a:srgbClr val="000000"/>
                </a:solidFill>
                <a:latin typeface="Noto Sans SC" pitchFamily="34" charset="0"/>
                <a:ea typeface="Noto Sans SC" pitchFamily="34" charset="-122"/>
                <a:cs typeface="Noto Sans SC" pitchFamily="34" charset="-120"/>
              </a:rPr>
              <a:t>总结</a:t>
            </a:r>
            <a:endParaRPr lang="en-US" sz="3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62000" y="228600"/>
            <a:ext cx="7806690" cy="552450"/>
          </a:xfrm>
          <a:prstGeom prst="rect">
            <a:avLst/>
          </a:prstGeom>
          <a:noFill/>
          <a:ln/>
        </p:spPr>
        <p:txBody>
          <a:bodyPr wrap="square" rtlCol="0" anchor="ctr"/>
          <a:lstStyle/>
          <a:p>
            <a:pPr marL="0" indent="0">
              <a:buNone/>
            </a:pPr>
            <a:r>
              <a:rPr lang="zh-CN" altLang="en-US" sz="2400" b="1" dirty="0">
                <a:solidFill>
                  <a:srgbClr val="2C909D"/>
                </a:solidFill>
                <a:latin typeface="Noto Sans SC" pitchFamily="34" charset="0"/>
                <a:ea typeface="Noto Sans SC" pitchFamily="34" charset="-122"/>
                <a:cs typeface="Noto Sans SC" pitchFamily="34" charset="-120"/>
              </a:rPr>
              <a:t>总结</a:t>
            </a:r>
            <a:endParaRPr lang="en-US" sz="2400" dirty="0"/>
          </a:p>
        </p:txBody>
      </p:sp>
      <p:sp>
        <p:nvSpPr>
          <p:cNvPr id="3" name="Text 1"/>
          <p:cNvSpPr/>
          <p:nvPr/>
        </p:nvSpPr>
        <p:spPr>
          <a:xfrm>
            <a:off x="762000" y="1304925"/>
            <a:ext cx="7715250" cy="2628900"/>
          </a:xfrm>
          <a:prstGeom prst="rect">
            <a:avLst/>
          </a:prstGeom>
          <a:noFill/>
          <a:ln/>
        </p:spPr>
        <p:txBody>
          <a:bodyPr wrap="square" rtlCol="0" anchor="t"/>
          <a:lstStyle/>
          <a:p>
            <a:pPr indent="360000">
              <a:lnSpc>
                <a:spcPct val="150000"/>
              </a:lnSpc>
              <a:buSzPct val="100000"/>
            </a:pPr>
            <a:r>
              <a:rPr lang="en-US" dirty="0" err="1">
                <a:solidFill>
                  <a:srgbClr val="000000"/>
                </a:solidFill>
                <a:latin typeface="Noto Sans SC" pitchFamily="34" charset="0"/>
                <a:ea typeface="Noto Sans SC" pitchFamily="34" charset="-122"/>
                <a:cs typeface="Noto Sans SC" pitchFamily="34" charset="-120"/>
              </a:rPr>
              <a:t>本次研究</a:t>
            </a:r>
            <a:r>
              <a:rPr lang="zh-CN" altLang="en-US" dirty="0">
                <a:solidFill>
                  <a:srgbClr val="000000"/>
                </a:solidFill>
                <a:latin typeface="Noto Sans SC" pitchFamily="34" charset="0"/>
                <a:ea typeface="Noto Sans SC" pitchFamily="34" charset="-122"/>
                <a:cs typeface="Noto Sans SC" pitchFamily="34" charset="-120"/>
              </a:rPr>
              <a:t>使用遥感视频数据，开展基于帧差法的运动车辆检测研究</a:t>
            </a:r>
            <a:r>
              <a:rPr lang="en-US" dirty="0">
                <a:solidFill>
                  <a:srgbClr val="000000"/>
                </a:solidFill>
                <a:latin typeface="Noto Sans SC" pitchFamily="34" charset="0"/>
                <a:ea typeface="Noto Sans SC" pitchFamily="34" charset="-122"/>
                <a:cs typeface="Noto Sans SC" pitchFamily="34" charset="-120"/>
              </a:rPr>
              <a:t>，</a:t>
            </a:r>
            <a:r>
              <a:rPr lang="zh-CN" altLang="en-US" dirty="0">
                <a:solidFill>
                  <a:srgbClr val="000000"/>
                </a:solidFill>
                <a:latin typeface="Noto Sans SC" pitchFamily="34" charset="0"/>
                <a:ea typeface="Noto Sans SC" pitchFamily="34" charset="-122"/>
                <a:cs typeface="Noto Sans SC" pitchFamily="34" charset="-120"/>
              </a:rPr>
              <a:t>提出一种改进型九帧差分法，此算法的</a:t>
            </a:r>
            <a:r>
              <a:rPr lang="en-US" altLang="zh-CN" dirty="0">
                <a:solidFill>
                  <a:srgbClr val="000000"/>
                </a:solidFill>
                <a:latin typeface="Noto Sans SC" pitchFamily="34" charset="0"/>
                <a:ea typeface="Noto Sans SC" pitchFamily="34" charset="-122"/>
                <a:cs typeface="Noto Sans SC" pitchFamily="34" charset="-120"/>
              </a:rPr>
              <a:t>Precision</a:t>
            </a:r>
            <a:r>
              <a:rPr lang="zh-CN" altLang="en-US" dirty="0">
                <a:solidFill>
                  <a:srgbClr val="000000"/>
                </a:solidFill>
                <a:latin typeface="Noto Sans SC" pitchFamily="34" charset="0"/>
                <a:ea typeface="Noto Sans SC" pitchFamily="34" charset="-122"/>
                <a:cs typeface="Noto Sans SC" pitchFamily="34" charset="-120"/>
              </a:rPr>
              <a:t>为</a:t>
            </a:r>
            <a:r>
              <a:rPr lang="en-US" altLang="zh-CN" dirty="0">
                <a:solidFill>
                  <a:srgbClr val="000000"/>
                </a:solidFill>
                <a:latin typeface="Noto Sans SC" pitchFamily="34" charset="0"/>
                <a:ea typeface="Noto Sans SC" pitchFamily="34" charset="-122"/>
                <a:cs typeface="Noto Sans SC" pitchFamily="34" charset="-120"/>
              </a:rPr>
              <a:t>89%</a:t>
            </a:r>
            <a:r>
              <a:rPr lang="zh-CN" altLang="en-US" dirty="0">
                <a:solidFill>
                  <a:srgbClr val="000000"/>
                </a:solidFill>
                <a:latin typeface="Noto Sans SC" pitchFamily="34" charset="0"/>
                <a:ea typeface="Noto Sans SC" pitchFamily="34" charset="-122"/>
                <a:cs typeface="Noto Sans SC" pitchFamily="34" charset="-120"/>
              </a:rPr>
              <a:t>，</a:t>
            </a:r>
            <a:r>
              <a:rPr lang="en-US" altLang="zh-CN" dirty="0">
                <a:solidFill>
                  <a:srgbClr val="000000"/>
                </a:solidFill>
                <a:latin typeface="Noto Sans SC" pitchFamily="34" charset="0"/>
                <a:ea typeface="Noto Sans SC" pitchFamily="34" charset="-122"/>
                <a:cs typeface="Noto Sans SC" pitchFamily="34" charset="-120"/>
              </a:rPr>
              <a:t>Recall</a:t>
            </a:r>
            <a:r>
              <a:rPr lang="zh-CN" altLang="en-US" dirty="0">
                <a:solidFill>
                  <a:srgbClr val="000000"/>
                </a:solidFill>
                <a:latin typeface="Noto Sans SC" pitchFamily="34" charset="0"/>
                <a:ea typeface="Noto Sans SC" pitchFamily="34" charset="-122"/>
                <a:cs typeface="Noto Sans SC" pitchFamily="34" charset="-120"/>
              </a:rPr>
              <a:t>为</a:t>
            </a:r>
            <a:r>
              <a:rPr lang="en-US" altLang="zh-CN" dirty="0">
                <a:solidFill>
                  <a:srgbClr val="000000"/>
                </a:solidFill>
                <a:latin typeface="Noto Sans SC" pitchFamily="34" charset="0"/>
                <a:ea typeface="Noto Sans SC" pitchFamily="34" charset="-122"/>
                <a:cs typeface="Noto Sans SC" pitchFamily="34" charset="-120"/>
              </a:rPr>
              <a:t>91%</a:t>
            </a:r>
            <a:r>
              <a:rPr lang="zh-CN" altLang="en-US" dirty="0">
                <a:solidFill>
                  <a:srgbClr val="000000"/>
                </a:solidFill>
                <a:latin typeface="Noto Sans SC" pitchFamily="34" charset="0"/>
                <a:ea typeface="Noto Sans SC" pitchFamily="34" charset="-122"/>
                <a:cs typeface="Noto Sans SC" pitchFamily="34" charset="-120"/>
              </a:rPr>
              <a:t>，</a:t>
            </a:r>
            <a:r>
              <a:rPr lang="en-US" altLang="zh-CN" dirty="0">
                <a:solidFill>
                  <a:srgbClr val="000000"/>
                </a:solidFill>
                <a:latin typeface="Noto Sans SC" pitchFamily="34" charset="0"/>
                <a:ea typeface="Noto Sans SC" pitchFamily="34" charset="-122"/>
                <a:cs typeface="Noto Sans SC" pitchFamily="34" charset="-120"/>
              </a:rPr>
              <a:t>F1-score</a:t>
            </a:r>
            <a:r>
              <a:rPr lang="zh-CN" altLang="en-US" dirty="0">
                <a:solidFill>
                  <a:srgbClr val="000000"/>
                </a:solidFill>
                <a:latin typeface="Noto Sans SC" pitchFamily="34" charset="0"/>
                <a:ea typeface="Noto Sans SC" pitchFamily="34" charset="-122"/>
                <a:cs typeface="Noto Sans SC" pitchFamily="34" charset="-120"/>
              </a:rPr>
              <a:t>为</a:t>
            </a:r>
            <a:r>
              <a:rPr lang="en-US" altLang="zh-CN" dirty="0">
                <a:solidFill>
                  <a:srgbClr val="000000"/>
                </a:solidFill>
                <a:latin typeface="Noto Sans SC" pitchFamily="34" charset="0"/>
                <a:ea typeface="Noto Sans SC" pitchFamily="34" charset="-122"/>
                <a:cs typeface="Noto Sans SC" pitchFamily="34" charset="-120"/>
              </a:rPr>
              <a:t>90%</a:t>
            </a:r>
            <a:r>
              <a:rPr lang="zh-CN" altLang="en-US" dirty="0">
                <a:solidFill>
                  <a:srgbClr val="000000"/>
                </a:solidFill>
                <a:latin typeface="Noto Sans SC" pitchFamily="34" charset="0"/>
                <a:ea typeface="Noto Sans SC" pitchFamily="34" charset="-122"/>
                <a:cs typeface="Noto Sans SC" pitchFamily="34" charset="-120"/>
              </a:rPr>
              <a:t>。</a:t>
            </a:r>
            <a:endParaRPr lang="en-US" dirty="0">
              <a:solidFill>
                <a:srgbClr val="000000"/>
              </a:solidFill>
              <a:latin typeface="Noto Sans SC" pitchFamily="34" charset="0"/>
              <a:ea typeface="Noto Sans SC" pitchFamily="34" charset="-122"/>
              <a:cs typeface="Noto Sans SC" pitchFamily="34" charset="-120"/>
            </a:endParaRPr>
          </a:p>
          <a:p>
            <a:pPr indent="360000">
              <a:lnSpc>
                <a:spcPct val="150000"/>
              </a:lnSpc>
              <a:buSzPct val="100000"/>
            </a:pPr>
            <a:r>
              <a:rPr lang="en-US" altLang="zh-CN" dirty="0" err="1">
                <a:solidFill>
                  <a:srgbClr val="000000"/>
                </a:solidFill>
                <a:latin typeface="Noto Sans SC" pitchFamily="34" charset="0"/>
                <a:ea typeface="Noto Sans SC" pitchFamily="34" charset="-122"/>
                <a:cs typeface="Noto Sans SC" pitchFamily="34" charset="-120"/>
              </a:rPr>
              <a:t>通过</a:t>
            </a:r>
            <a:r>
              <a:rPr lang="zh-CN" altLang="en-US" dirty="0">
                <a:solidFill>
                  <a:srgbClr val="000000"/>
                </a:solidFill>
                <a:latin typeface="Noto Sans SC" pitchFamily="34" charset="0"/>
                <a:ea typeface="Noto Sans SC" pitchFamily="34" charset="-122"/>
                <a:cs typeface="Noto Sans SC" pitchFamily="34" charset="-120"/>
              </a:rPr>
              <a:t>卫星</a:t>
            </a:r>
            <a:r>
              <a:rPr lang="en-US" altLang="zh-CN" dirty="0">
                <a:solidFill>
                  <a:srgbClr val="000000"/>
                </a:solidFill>
                <a:latin typeface="Noto Sans SC" pitchFamily="34" charset="0"/>
                <a:ea typeface="Noto Sans SC" pitchFamily="34" charset="-122"/>
                <a:cs typeface="Noto Sans SC" pitchFamily="34" charset="-120"/>
              </a:rPr>
              <a:t>的</a:t>
            </a:r>
            <a:r>
              <a:rPr lang="zh-CN" altLang="en-US" dirty="0">
                <a:solidFill>
                  <a:srgbClr val="000000"/>
                </a:solidFill>
                <a:latin typeface="Noto Sans SC" pitchFamily="34" charset="0"/>
                <a:ea typeface="Noto Sans SC" pitchFamily="34" charset="-122"/>
                <a:cs typeface="Noto Sans SC" pitchFamily="34" charset="-120"/>
              </a:rPr>
              <a:t>遥感</a:t>
            </a:r>
            <a:r>
              <a:rPr lang="en-US" altLang="zh-CN" dirty="0" err="1">
                <a:solidFill>
                  <a:srgbClr val="000000"/>
                </a:solidFill>
                <a:latin typeface="Noto Sans SC" pitchFamily="34" charset="0"/>
                <a:ea typeface="Noto Sans SC" pitchFamily="34" charset="-122"/>
                <a:cs typeface="Noto Sans SC" pitchFamily="34" charset="-120"/>
              </a:rPr>
              <a:t>视频</a:t>
            </a:r>
            <a:r>
              <a:rPr lang="zh-CN" altLang="en-US" dirty="0">
                <a:solidFill>
                  <a:srgbClr val="000000"/>
                </a:solidFill>
                <a:latin typeface="Noto Sans SC" pitchFamily="34" charset="0"/>
                <a:ea typeface="Noto Sans SC" pitchFamily="34" charset="-122"/>
                <a:cs typeface="Noto Sans SC" pitchFamily="34" charset="-120"/>
              </a:rPr>
              <a:t>数据</a:t>
            </a:r>
            <a:r>
              <a:rPr lang="en-US" altLang="zh-CN" dirty="0">
                <a:solidFill>
                  <a:srgbClr val="000000"/>
                </a:solidFill>
                <a:latin typeface="Noto Sans SC" pitchFamily="34" charset="0"/>
                <a:ea typeface="Noto Sans SC" pitchFamily="34" charset="-122"/>
                <a:cs typeface="Noto Sans SC" pitchFamily="34" charset="-120"/>
              </a:rPr>
              <a:t>，</a:t>
            </a:r>
            <a:r>
              <a:rPr lang="en-US" altLang="zh-CN" dirty="0" err="1">
                <a:solidFill>
                  <a:srgbClr val="000000"/>
                </a:solidFill>
                <a:latin typeface="Noto Sans SC" pitchFamily="34" charset="0"/>
                <a:ea typeface="Noto Sans SC" pitchFamily="34" charset="-122"/>
                <a:cs typeface="Noto Sans SC" pitchFamily="34" charset="-120"/>
              </a:rPr>
              <a:t>可以有效地对城市道路交通进行监测和管理，缓解交通拥堵问题，更好地服务人民群众，具有极大的实用价值</a:t>
            </a:r>
            <a:r>
              <a:rPr lang="en-US" altLang="zh-CN" dirty="0">
                <a:solidFill>
                  <a:srgbClr val="000000"/>
                </a:solidFill>
                <a:latin typeface="Noto Sans SC" pitchFamily="34" charset="0"/>
                <a:ea typeface="Noto Sans SC" pitchFamily="34" charset="-122"/>
                <a:cs typeface="Noto Sans SC" pitchFamily="34" charset="-120"/>
              </a:rPr>
              <a:t>。</a:t>
            </a:r>
            <a:endParaRPr lang="en-US" altLang="zh-CN" dirty="0"/>
          </a:p>
          <a:p>
            <a:pPr indent="360000" algn="l">
              <a:lnSpc>
                <a:spcPct val="150000"/>
              </a:lnSpc>
              <a:buSzPct val="100000"/>
            </a:pPr>
            <a:endParaRPr lang="en-US" sz="1536" dirty="0"/>
          </a:p>
        </p:txBody>
      </p:sp>
      <p:sp>
        <p:nvSpPr>
          <p:cNvPr id="4" name="Text 1">
            <a:extLst>
              <a:ext uri="{FF2B5EF4-FFF2-40B4-BE49-F238E27FC236}">
                <a16:creationId xmlns:a16="http://schemas.microsoft.com/office/drawing/2014/main" id="{7BEB40EA-88B8-5660-A21A-627DB8B84B76}"/>
              </a:ext>
            </a:extLst>
          </p:cNvPr>
          <p:cNvSpPr/>
          <p:nvPr/>
        </p:nvSpPr>
        <p:spPr>
          <a:xfrm>
            <a:off x="666750" y="2385579"/>
            <a:ext cx="7715250" cy="1767459"/>
          </a:xfrm>
          <a:prstGeom prst="rect">
            <a:avLst/>
          </a:prstGeom>
          <a:noFill/>
          <a:ln/>
        </p:spPr>
        <p:txBody>
          <a:bodyPr wrap="square" rtlCol="0" anchor="t"/>
          <a:lstStyle/>
          <a:p>
            <a:pPr indent="360000" algn="l">
              <a:lnSpc>
                <a:spcPct val="150000"/>
              </a:lnSpc>
              <a:buSzPct val="100000"/>
            </a:pPr>
            <a:endParaRPr lang="en-US" sz="1536"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3" name="Text 1"/>
          <p:cNvSpPr/>
          <p:nvPr/>
        </p:nvSpPr>
        <p:spPr>
          <a:xfrm>
            <a:off x="1592207" y="2192294"/>
            <a:ext cx="5959586" cy="758911"/>
          </a:xfrm>
          <a:prstGeom prst="rect">
            <a:avLst/>
          </a:prstGeom>
          <a:noFill/>
          <a:ln/>
        </p:spPr>
        <p:txBody>
          <a:bodyPr wrap="square" rtlCol="0" anchor="t"/>
          <a:lstStyle/>
          <a:p>
            <a:pPr marL="0" indent="0" algn="ctr">
              <a:buNone/>
            </a:pPr>
            <a:r>
              <a:rPr lang="zh-CN" altLang="en-US" sz="4500" b="1" dirty="0">
                <a:solidFill>
                  <a:srgbClr val="000000"/>
                </a:solidFill>
                <a:latin typeface="Noto Sans SC" pitchFamily="34" charset="0"/>
                <a:ea typeface="Noto Sans SC" pitchFamily="34" charset="-122"/>
                <a:cs typeface="Noto Sans SC" pitchFamily="34" charset="-120"/>
              </a:rPr>
              <a:t>敬请各位老师批评指正</a:t>
            </a:r>
            <a:endParaRPr lang="en-US" sz="4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452813" y="1262063"/>
            <a:ext cx="2262188" cy="1243013"/>
          </a:xfrm>
          <a:prstGeom prst="rect">
            <a:avLst/>
          </a:prstGeom>
          <a:noFill/>
          <a:ln/>
        </p:spPr>
        <p:txBody>
          <a:bodyPr wrap="square" rtlCol="0" anchor="t"/>
          <a:lstStyle/>
          <a:p>
            <a:pPr marL="0" indent="0" algn="ctr">
              <a:buNone/>
            </a:pPr>
            <a:r>
              <a:rPr lang="en-US" sz="5400" b="1" dirty="0">
                <a:solidFill>
                  <a:srgbClr val="FFFFFF"/>
                </a:solidFill>
                <a:latin typeface="Noto Sans SC" pitchFamily="34" charset="0"/>
                <a:ea typeface="Noto Sans SC" pitchFamily="34" charset="-122"/>
                <a:cs typeface="Noto Sans SC" pitchFamily="34" charset="-120"/>
              </a:rPr>
              <a:t>01</a:t>
            </a:r>
            <a:endParaRPr lang="en-US" sz="5400" dirty="0"/>
          </a:p>
        </p:txBody>
      </p:sp>
      <p:sp>
        <p:nvSpPr>
          <p:cNvPr id="3" name="Text 1"/>
          <p:cNvSpPr/>
          <p:nvPr/>
        </p:nvSpPr>
        <p:spPr>
          <a:xfrm>
            <a:off x="2038350" y="2790825"/>
            <a:ext cx="5101590" cy="574167"/>
          </a:xfrm>
          <a:prstGeom prst="rect">
            <a:avLst/>
          </a:prstGeom>
          <a:noFill/>
          <a:ln/>
        </p:spPr>
        <p:txBody>
          <a:bodyPr wrap="square" rtlCol="0" anchor="t"/>
          <a:lstStyle/>
          <a:p>
            <a:pPr marL="0" indent="0" algn="ctr">
              <a:buNone/>
            </a:pPr>
            <a:r>
              <a:rPr lang="en-US" sz="3200" b="1" dirty="0">
                <a:solidFill>
                  <a:srgbClr val="000000"/>
                </a:solidFill>
                <a:latin typeface="Noto Sans SC" pitchFamily="34" charset="0"/>
                <a:ea typeface="Noto Sans SC" pitchFamily="34" charset="-122"/>
                <a:cs typeface="Noto Sans SC" pitchFamily="34" charset="-120"/>
              </a:rPr>
              <a:t> </a:t>
            </a:r>
            <a:r>
              <a:rPr lang="zh-CN" altLang="en-US" sz="3200" b="1" dirty="0">
                <a:solidFill>
                  <a:srgbClr val="000000"/>
                </a:solidFill>
                <a:latin typeface="Noto Sans SC" pitchFamily="34" charset="0"/>
                <a:ea typeface="Noto Sans SC" pitchFamily="34" charset="-122"/>
                <a:cs typeface="Noto Sans SC" pitchFamily="34" charset="-120"/>
              </a:rPr>
              <a:t>课题背景与意义</a:t>
            </a:r>
            <a:endParaRPr lang="en-US"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62000" y="228600"/>
            <a:ext cx="7806690" cy="552450"/>
          </a:xfrm>
          <a:prstGeom prst="rect">
            <a:avLst/>
          </a:prstGeom>
          <a:noFill/>
          <a:ln/>
        </p:spPr>
        <p:txBody>
          <a:bodyPr wrap="square" rtlCol="0" anchor="ctr"/>
          <a:lstStyle/>
          <a:p>
            <a:pPr marL="0" indent="0">
              <a:buNone/>
            </a:pPr>
            <a:r>
              <a:rPr lang="en-US" sz="2400" b="1" dirty="0">
                <a:solidFill>
                  <a:srgbClr val="2C909D"/>
                </a:solidFill>
                <a:latin typeface="Noto Sans SC" pitchFamily="34" charset="0"/>
                <a:ea typeface="Noto Sans SC" pitchFamily="34" charset="-122"/>
                <a:cs typeface="Noto Sans SC" pitchFamily="34" charset="-120"/>
              </a:rPr>
              <a:t>课题背景与意义</a:t>
            </a:r>
            <a:endParaRPr lang="en-US" sz="2400" dirty="0"/>
          </a:p>
        </p:txBody>
      </p:sp>
      <p:sp>
        <p:nvSpPr>
          <p:cNvPr id="3" name="Text 1"/>
          <p:cNvSpPr/>
          <p:nvPr/>
        </p:nvSpPr>
        <p:spPr>
          <a:xfrm>
            <a:off x="714375" y="1496678"/>
            <a:ext cx="7715250" cy="2150144"/>
          </a:xfrm>
          <a:prstGeom prst="rect">
            <a:avLst/>
          </a:prstGeom>
          <a:noFill/>
          <a:ln/>
        </p:spPr>
        <p:txBody>
          <a:bodyPr wrap="square" rtlCol="0" anchor="t"/>
          <a:lstStyle/>
          <a:p>
            <a:pPr indent="360000" algn="l">
              <a:lnSpc>
                <a:spcPct val="150000"/>
              </a:lnSpc>
              <a:buSzPct val="100000"/>
            </a:pPr>
            <a:r>
              <a:rPr lang="en-US" sz="1472" dirty="0" err="1">
                <a:solidFill>
                  <a:srgbClr val="000000"/>
                </a:solidFill>
                <a:latin typeface="Noto Sans SC" pitchFamily="34" charset="0"/>
                <a:ea typeface="Noto Sans SC" pitchFamily="34" charset="-122"/>
                <a:cs typeface="Noto Sans SC" pitchFamily="34" charset="-120"/>
              </a:rPr>
              <a:t>随着城市化进程的加速，监测、管理和优化城市道路交通系统已经成为研究的热点和难点问题。车辆运动检测</a:t>
            </a:r>
            <a:r>
              <a:rPr lang="zh-CN" altLang="en-US" sz="1472" dirty="0">
                <a:solidFill>
                  <a:srgbClr val="000000"/>
                </a:solidFill>
                <a:latin typeface="Noto Sans SC" pitchFamily="34" charset="0"/>
                <a:ea typeface="Noto Sans SC" pitchFamily="34" charset="-122"/>
                <a:cs typeface="Noto Sans SC" pitchFamily="34" charset="-120"/>
              </a:rPr>
              <a:t>对于</a:t>
            </a:r>
            <a:r>
              <a:rPr lang="en-US" sz="1472" dirty="0" err="1">
                <a:solidFill>
                  <a:srgbClr val="000000"/>
                </a:solidFill>
                <a:latin typeface="Noto Sans SC" pitchFamily="34" charset="0"/>
                <a:ea typeface="Noto Sans SC" pitchFamily="34" charset="-122"/>
                <a:cs typeface="Noto Sans SC" pitchFamily="34" charset="-120"/>
              </a:rPr>
              <a:t>交通监控和管理</a:t>
            </a:r>
            <a:r>
              <a:rPr lang="zh-CN" altLang="en-US" sz="1472" dirty="0">
                <a:solidFill>
                  <a:srgbClr val="000000"/>
                </a:solidFill>
                <a:latin typeface="Noto Sans SC" pitchFamily="34" charset="0"/>
                <a:ea typeface="Noto Sans SC" pitchFamily="34" charset="-122"/>
                <a:cs typeface="Noto Sans SC" pitchFamily="34" charset="-120"/>
              </a:rPr>
              <a:t>十分重要</a:t>
            </a:r>
            <a:r>
              <a:rPr lang="en-US" sz="1472" dirty="0">
                <a:solidFill>
                  <a:srgbClr val="000000"/>
                </a:solidFill>
                <a:latin typeface="Noto Sans SC" pitchFamily="34" charset="0"/>
                <a:ea typeface="Noto Sans SC" pitchFamily="34" charset="-122"/>
                <a:cs typeface="Noto Sans SC" pitchFamily="34" charset="-120"/>
              </a:rPr>
              <a:t>。</a:t>
            </a:r>
            <a:r>
              <a:rPr lang="en-US" sz="1472" dirty="0" err="1">
                <a:solidFill>
                  <a:srgbClr val="000000"/>
                </a:solidFill>
                <a:latin typeface="Noto Sans SC" pitchFamily="34" charset="0"/>
                <a:ea typeface="Noto Sans SC" pitchFamily="34" charset="-122"/>
                <a:cs typeface="Noto Sans SC" pitchFamily="34" charset="-120"/>
              </a:rPr>
              <a:t>基于</a:t>
            </a:r>
            <a:r>
              <a:rPr lang="zh-CN" altLang="en-US" sz="1472" dirty="0">
                <a:solidFill>
                  <a:srgbClr val="000000"/>
                </a:solidFill>
                <a:latin typeface="Noto Sans SC" pitchFamily="34" charset="0"/>
                <a:ea typeface="Noto Sans SC" pitchFamily="34" charset="-122"/>
                <a:cs typeface="Noto Sans SC" pitchFamily="34" charset="-120"/>
              </a:rPr>
              <a:t>帧差法</a:t>
            </a:r>
            <a:r>
              <a:rPr lang="en-US" sz="1472" dirty="0" err="1">
                <a:solidFill>
                  <a:srgbClr val="000000"/>
                </a:solidFill>
                <a:latin typeface="Noto Sans SC" pitchFamily="34" charset="0"/>
                <a:ea typeface="Noto Sans SC" pitchFamily="34" charset="-122"/>
                <a:cs typeface="Noto Sans SC" pitchFamily="34" charset="-120"/>
              </a:rPr>
              <a:t>的车辆运动检测具有实时性强、准确度高等优点</a:t>
            </a:r>
            <a:r>
              <a:rPr lang="en-US" sz="1472" dirty="0">
                <a:solidFill>
                  <a:srgbClr val="000000"/>
                </a:solidFill>
                <a:latin typeface="Noto Sans SC" pitchFamily="34" charset="0"/>
                <a:ea typeface="Noto Sans SC" pitchFamily="34" charset="-122"/>
                <a:cs typeface="Noto Sans SC" pitchFamily="34" charset="-120"/>
              </a:rPr>
              <a:t>，</a:t>
            </a:r>
            <a:r>
              <a:rPr lang="zh-CN" altLang="en-US" sz="1472" dirty="0">
                <a:solidFill>
                  <a:srgbClr val="000000"/>
                </a:solidFill>
                <a:latin typeface="Noto Sans SC" pitchFamily="34" charset="0"/>
                <a:ea typeface="Noto Sans SC" pitchFamily="34" charset="-122"/>
                <a:cs typeface="Noto Sans SC" pitchFamily="34" charset="-120"/>
              </a:rPr>
              <a:t>可以为交通监测提供实时可靠的技术支持</a:t>
            </a:r>
            <a:r>
              <a:rPr lang="en-US" sz="1472" dirty="0">
                <a:solidFill>
                  <a:srgbClr val="000000"/>
                </a:solidFill>
                <a:latin typeface="Noto Sans SC" pitchFamily="34" charset="0"/>
                <a:ea typeface="Noto Sans SC" pitchFamily="34" charset="-122"/>
                <a:cs typeface="Noto Sans SC" pitchFamily="34" charset="-120"/>
              </a:rPr>
              <a:t>。</a:t>
            </a:r>
            <a:endParaRPr lang="en-US" sz="1472" dirty="0"/>
          </a:p>
          <a:p>
            <a:pPr indent="360000" algn="l">
              <a:lnSpc>
                <a:spcPct val="150000"/>
              </a:lnSpc>
              <a:buSzPct val="100000"/>
            </a:pPr>
            <a:r>
              <a:rPr lang="en-US" sz="1472" dirty="0" err="1">
                <a:solidFill>
                  <a:srgbClr val="000000"/>
                </a:solidFill>
                <a:latin typeface="Noto Sans SC" pitchFamily="34" charset="0"/>
                <a:ea typeface="Noto Sans SC" pitchFamily="34" charset="-122"/>
                <a:cs typeface="Noto Sans SC" pitchFamily="34" charset="-120"/>
              </a:rPr>
              <a:t>本次研究</a:t>
            </a:r>
            <a:r>
              <a:rPr lang="zh-CN" altLang="en-US" sz="1472" dirty="0">
                <a:solidFill>
                  <a:srgbClr val="000000"/>
                </a:solidFill>
                <a:latin typeface="Noto Sans SC" pitchFamily="34" charset="0"/>
                <a:ea typeface="Noto Sans SC" pitchFamily="34" charset="-122"/>
                <a:cs typeface="Noto Sans SC" pitchFamily="34" charset="-120"/>
              </a:rPr>
              <a:t>旨在使用遥感视频数据，开发 </a:t>
            </a:r>
            <a:r>
              <a:rPr lang="en-US" sz="1472" dirty="0" err="1">
                <a:solidFill>
                  <a:srgbClr val="000000"/>
                </a:solidFill>
                <a:latin typeface="Noto Sans SC" pitchFamily="34" charset="0"/>
                <a:ea typeface="Noto Sans SC" pitchFamily="34" charset="-122"/>
                <a:cs typeface="Noto Sans SC" pitchFamily="34" charset="-120"/>
              </a:rPr>
              <a:t>一种基于帧差法的车辆运动检测方法。本次研究的意义在于提高城市道路交通监控和管理的效率，缓解交通拥堵问题</a:t>
            </a:r>
            <a:r>
              <a:rPr lang="zh-CN" altLang="en-US" sz="1472" dirty="0">
                <a:solidFill>
                  <a:srgbClr val="000000"/>
                </a:solidFill>
                <a:latin typeface="Noto Sans SC" pitchFamily="34" charset="0"/>
                <a:ea typeface="Noto Sans SC" pitchFamily="34" charset="-122"/>
                <a:cs typeface="Noto Sans SC" pitchFamily="34" charset="-120"/>
              </a:rPr>
              <a:t>，为缓解“  大城市病 ”提供技术支持。</a:t>
            </a:r>
            <a:endParaRPr lang="en-US" sz="147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a:extLst>
              <a:ext uri="{FF2B5EF4-FFF2-40B4-BE49-F238E27FC236}">
                <a16:creationId xmlns:a16="http://schemas.microsoft.com/office/drawing/2014/main" id="{DC4B9C24-FD13-FFD3-D77E-E05A05616849}"/>
              </a:ext>
            </a:extLst>
          </p:cNvPr>
          <p:cNvSpPr/>
          <p:nvPr/>
        </p:nvSpPr>
        <p:spPr>
          <a:xfrm>
            <a:off x="714375" y="707138"/>
            <a:ext cx="7715250" cy="3871722"/>
          </a:xfrm>
          <a:prstGeom prst="rect">
            <a:avLst/>
          </a:prstGeom>
          <a:noFill/>
          <a:ln/>
        </p:spPr>
        <p:txBody>
          <a:bodyPr wrap="square" rtlCol="0" anchor="t"/>
          <a:lstStyle/>
          <a:p>
            <a:pPr marL="342900" indent="-342900" algn="l">
              <a:lnSpc>
                <a:spcPct val="150000"/>
              </a:lnSpc>
              <a:buSzPct val="100000"/>
              <a:buChar char="•"/>
            </a:pPr>
            <a:r>
              <a:rPr lang="zh-CN" altLang="en-US" sz="1600" dirty="0">
                <a:solidFill>
                  <a:srgbClr val="000000"/>
                </a:solidFill>
                <a:latin typeface="Noto Sans SC" pitchFamily="34" charset="0"/>
                <a:ea typeface="Noto Sans SC" pitchFamily="34" charset="-122"/>
                <a:cs typeface="Noto Sans SC" pitchFamily="34" charset="-120"/>
              </a:rPr>
              <a:t>帧间差分法被运用来获取运动目标的方法被</a:t>
            </a:r>
            <a:r>
              <a:rPr lang="en-US" altLang="zh-CN" sz="1600" dirty="0">
                <a:solidFill>
                  <a:srgbClr val="000000"/>
                </a:solidFill>
                <a:latin typeface="Noto Sans SC" pitchFamily="34" charset="0"/>
                <a:ea typeface="Noto Sans SC" pitchFamily="34" charset="-122"/>
                <a:cs typeface="Noto Sans SC" pitchFamily="34" charset="-120"/>
              </a:rPr>
              <a:t>Jain</a:t>
            </a:r>
            <a:r>
              <a:rPr lang="zh-CN" altLang="en-US" sz="1600" dirty="0">
                <a:solidFill>
                  <a:srgbClr val="000000"/>
                </a:solidFill>
                <a:latin typeface="Noto Sans SC" pitchFamily="34" charset="0"/>
                <a:ea typeface="Noto Sans SC" pitchFamily="34" charset="-122"/>
                <a:cs typeface="Noto Sans SC" pitchFamily="34" charset="-120"/>
              </a:rPr>
              <a:t>等人在上世纪</a:t>
            </a:r>
            <a:r>
              <a:rPr lang="en-US" altLang="zh-CN" sz="1600" dirty="0">
                <a:solidFill>
                  <a:srgbClr val="000000"/>
                </a:solidFill>
                <a:latin typeface="Noto Sans SC" pitchFamily="34" charset="0"/>
                <a:ea typeface="Noto Sans SC" pitchFamily="34" charset="-122"/>
                <a:cs typeface="Noto Sans SC" pitchFamily="34" charset="-120"/>
              </a:rPr>
              <a:t>70</a:t>
            </a:r>
            <a:r>
              <a:rPr lang="zh-CN" altLang="en-US" sz="1600" dirty="0">
                <a:solidFill>
                  <a:srgbClr val="000000"/>
                </a:solidFill>
                <a:latin typeface="Noto Sans SC" pitchFamily="34" charset="0"/>
                <a:ea typeface="Noto Sans SC" pitchFamily="34" charset="-122"/>
                <a:cs typeface="Noto Sans SC" pitchFamily="34" charset="-120"/>
              </a:rPr>
              <a:t>年代提出，此方法运算快速，鲁棒性强，但该方法基本无法检测到运动物体的全部像素点，提取的运动目标会产生“空洞”及虚假边缘。</a:t>
            </a:r>
            <a:endParaRPr lang="en-US" altLang="zh-CN" sz="1600" dirty="0">
              <a:solidFill>
                <a:srgbClr val="000000"/>
              </a:solidFill>
              <a:latin typeface="Noto Sans SC" pitchFamily="34" charset="0"/>
              <a:ea typeface="Noto Sans SC" pitchFamily="34" charset="-122"/>
              <a:cs typeface="Noto Sans SC" pitchFamily="34" charset="-120"/>
            </a:endParaRPr>
          </a:p>
          <a:p>
            <a:pPr marL="342900" indent="-342900">
              <a:lnSpc>
                <a:spcPct val="150000"/>
              </a:lnSpc>
              <a:buSzPct val="100000"/>
              <a:buChar char="•"/>
            </a:pPr>
            <a:r>
              <a:rPr lang="en-US" altLang="zh-CN" sz="1600" b="1" dirty="0">
                <a:solidFill>
                  <a:srgbClr val="000000"/>
                </a:solidFill>
                <a:latin typeface="Noto Sans SC" pitchFamily="34" charset="0"/>
                <a:ea typeface="Noto Sans SC" pitchFamily="34" charset="-122"/>
                <a:cs typeface="Noto Sans SC" pitchFamily="34" charset="-120"/>
              </a:rPr>
              <a:t>Wren </a:t>
            </a:r>
            <a:r>
              <a:rPr lang="zh-CN" altLang="en-US" sz="1600" b="1" dirty="0">
                <a:solidFill>
                  <a:srgbClr val="000000"/>
                </a:solidFill>
                <a:latin typeface="Noto Sans SC" pitchFamily="34" charset="0"/>
                <a:ea typeface="Noto Sans SC" pitchFamily="34" charset="-122"/>
                <a:cs typeface="Noto Sans SC" pitchFamily="34" charset="-120"/>
              </a:rPr>
              <a:t>等人设计了一个关于行人检测与跟踪的系统</a:t>
            </a:r>
            <a:r>
              <a:rPr lang="zh-CN" altLang="en-US" sz="1600" dirty="0">
                <a:solidFill>
                  <a:srgbClr val="000000"/>
                </a:solidFill>
                <a:latin typeface="Noto Sans SC" pitchFamily="34" charset="0"/>
                <a:ea typeface="Noto Sans SC" pitchFamily="34" charset="-122"/>
                <a:cs typeface="Noto Sans SC" pitchFamily="34" charset="-120"/>
              </a:rPr>
              <a:t>，此系统可以借助相邻的图像帧的差异及运动估计实现，同时</a:t>
            </a:r>
            <a:r>
              <a:rPr lang="zh-CN" altLang="en-US" sz="1600" b="1" dirty="0">
                <a:solidFill>
                  <a:srgbClr val="000000"/>
                </a:solidFill>
                <a:latin typeface="Noto Sans SC" pitchFamily="34" charset="0"/>
                <a:ea typeface="Noto Sans SC" pitchFamily="34" charset="-122"/>
                <a:cs typeface="Noto Sans SC" pitchFamily="34" charset="-120"/>
              </a:rPr>
              <a:t>运用于对受控背景下车辆的检测和跟踪的效果也很好</a:t>
            </a:r>
            <a:r>
              <a:rPr lang="en-US" altLang="zh-CN" sz="1600" b="1" dirty="0">
                <a:solidFill>
                  <a:srgbClr val="000000"/>
                </a:solidFill>
                <a:latin typeface="Noto Sans SC" pitchFamily="34" charset="0"/>
                <a:ea typeface="Noto Sans SC" pitchFamily="34" charset="-122"/>
                <a:cs typeface="Noto Sans SC" pitchFamily="34" charset="-120"/>
              </a:rPr>
              <a:t>｡ </a:t>
            </a:r>
          </a:p>
          <a:p>
            <a:pPr marL="342900" indent="-342900">
              <a:lnSpc>
                <a:spcPct val="150000"/>
              </a:lnSpc>
              <a:buSzPct val="100000"/>
              <a:buChar char="•"/>
            </a:pPr>
            <a:r>
              <a:rPr lang="en-US" altLang="zh-CN" sz="1600" b="1" dirty="0">
                <a:solidFill>
                  <a:srgbClr val="000000"/>
                </a:solidFill>
                <a:latin typeface="Noto Sans SC" pitchFamily="34" charset="0"/>
                <a:ea typeface="Noto Sans SC" pitchFamily="34" charset="-122"/>
                <a:cs typeface="Noto Sans SC" pitchFamily="34" charset="-120"/>
              </a:rPr>
              <a:t>Stauffer</a:t>
            </a:r>
            <a:r>
              <a:rPr lang="zh-CN" altLang="en-US" sz="1600" b="1" dirty="0">
                <a:solidFill>
                  <a:srgbClr val="000000"/>
                </a:solidFill>
                <a:latin typeface="Noto Sans SC" pitchFamily="34" charset="0"/>
                <a:ea typeface="Noto Sans SC" pitchFamily="34" charset="-122"/>
                <a:cs typeface="Noto Sans SC" pitchFamily="34" charset="-120"/>
              </a:rPr>
              <a:t>和</a:t>
            </a:r>
            <a:r>
              <a:rPr lang="en-US" altLang="zh-CN" sz="1600" b="1" dirty="0" err="1">
                <a:solidFill>
                  <a:srgbClr val="000000"/>
                </a:solidFill>
                <a:latin typeface="Noto Sans SC" pitchFamily="34" charset="0"/>
                <a:ea typeface="Noto Sans SC" pitchFamily="34" charset="-122"/>
                <a:cs typeface="Noto Sans SC" pitchFamily="34" charset="-120"/>
              </a:rPr>
              <a:t>Grammson</a:t>
            </a:r>
            <a:r>
              <a:rPr lang="en-US" altLang="zh-CN" sz="1600" b="1" dirty="0">
                <a:solidFill>
                  <a:srgbClr val="000000"/>
                </a:solidFill>
                <a:latin typeface="Noto Sans SC" pitchFamily="34" charset="0"/>
                <a:ea typeface="Noto Sans SC" pitchFamily="34" charset="-122"/>
                <a:cs typeface="Noto Sans SC" pitchFamily="34" charset="-120"/>
              </a:rPr>
              <a:t>  </a:t>
            </a:r>
            <a:r>
              <a:rPr lang="zh-CN" altLang="en-US" sz="1600" b="1" dirty="0">
                <a:solidFill>
                  <a:srgbClr val="000000"/>
                </a:solidFill>
                <a:latin typeface="Noto Sans SC" pitchFamily="34" charset="0"/>
                <a:ea typeface="Noto Sans SC" pitchFamily="34" charset="-122"/>
                <a:cs typeface="Noto Sans SC" pitchFamily="34" charset="-120"/>
              </a:rPr>
              <a:t>基于高斯背景建模设计一个运动目标检测系统</a:t>
            </a:r>
            <a:r>
              <a:rPr lang="en-US" altLang="zh-CN" sz="1600" dirty="0">
                <a:solidFill>
                  <a:srgbClr val="000000"/>
                </a:solidFill>
                <a:latin typeface="Noto Sans SC" pitchFamily="34" charset="0"/>
                <a:ea typeface="Noto Sans SC" pitchFamily="34" charset="-122"/>
                <a:cs typeface="Noto Sans SC" pitchFamily="34" charset="-120"/>
              </a:rPr>
              <a:t>,</a:t>
            </a:r>
            <a:r>
              <a:rPr lang="zh-CN" altLang="en-US" sz="1600" dirty="0">
                <a:solidFill>
                  <a:srgbClr val="000000"/>
                </a:solidFill>
                <a:latin typeface="Noto Sans SC" pitchFamily="34" charset="0"/>
                <a:ea typeface="Noto Sans SC" pitchFamily="34" charset="-122"/>
                <a:cs typeface="Noto Sans SC" pitchFamily="34" charset="-120"/>
              </a:rPr>
              <a:t>此系统还将三帧差分结合完成了运动目标的获取，结合后的算法优点是可以自适应更新背景</a:t>
            </a:r>
            <a:r>
              <a:rPr lang="en-US" altLang="zh-CN" sz="1600" dirty="0">
                <a:solidFill>
                  <a:srgbClr val="000000"/>
                </a:solidFill>
                <a:latin typeface="Noto Sans SC" pitchFamily="34" charset="0"/>
                <a:ea typeface="Noto Sans SC" pitchFamily="34" charset="-122"/>
                <a:cs typeface="Noto Sans SC" pitchFamily="34" charset="-120"/>
              </a:rPr>
              <a:t>,</a:t>
            </a:r>
            <a:r>
              <a:rPr lang="zh-CN" altLang="en-US" sz="1600" dirty="0">
                <a:solidFill>
                  <a:srgbClr val="000000"/>
                </a:solidFill>
                <a:latin typeface="Noto Sans SC" pitchFamily="34" charset="0"/>
                <a:ea typeface="Noto Sans SC" pitchFamily="34" charset="-122"/>
                <a:cs typeface="Noto Sans SC" pitchFamily="34" charset="-120"/>
              </a:rPr>
              <a:t>对于环境复杂</a:t>
            </a:r>
            <a:r>
              <a:rPr lang="en-US" altLang="zh-CN" sz="1600" dirty="0">
                <a:solidFill>
                  <a:srgbClr val="000000"/>
                </a:solidFill>
                <a:latin typeface="Noto Sans SC" pitchFamily="34" charset="0"/>
                <a:ea typeface="Noto Sans SC" pitchFamily="34" charset="-122"/>
                <a:cs typeface="Noto Sans SC" pitchFamily="34" charset="-120"/>
              </a:rPr>
              <a:t>､</a:t>
            </a:r>
            <a:r>
              <a:rPr lang="zh-CN" altLang="en-US" sz="1600" dirty="0">
                <a:solidFill>
                  <a:srgbClr val="000000"/>
                </a:solidFill>
                <a:latin typeface="Noto Sans SC" pitchFamily="34" charset="0"/>
                <a:ea typeface="Noto Sans SC" pitchFamily="34" charset="-122"/>
                <a:cs typeface="Noto Sans SC" pitchFamily="34" charset="-120"/>
              </a:rPr>
              <a:t>光照变化明显的跟踪场景的抵抗能力提高了</a:t>
            </a:r>
            <a:r>
              <a:rPr lang="en-US" altLang="zh-CN" sz="1600" dirty="0">
                <a:solidFill>
                  <a:srgbClr val="000000"/>
                </a:solidFill>
                <a:latin typeface="Noto Sans SC" pitchFamily="34" charset="0"/>
                <a:ea typeface="Noto Sans SC" pitchFamily="34" charset="-122"/>
                <a:cs typeface="Noto Sans SC" pitchFamily="34" charset="-120"/>
              </a:rPr>
              <a:t>｡</a:t>
            </a:r>
            <a:endParaRPr lang="en-US" sz="1600" dirty="0"/>
          </a:p>
          <a:p>
            <a:pPr marL="342900" indent="-342900" algn="l">
              <a:lnSpc>
                <a:spcPct val="150000"/>
              </a:lnSpc>
              <a:buSzPct val="100000"/>
              <a:buChar char="•"/>
            </a:pPr>
            <a:endParaRPr lang="en-US" sz="1472" dirty="0"/>
          </a:p>
        </p:txBody>
      </p:sp>
    </p:spTree>
    <p:extLst>
      <p:ext uri="{BB962C8B-B14F-4D97-AF65-F5344CB8AC3E}">
        <p14:creationId xmlns:p14="http://schemas.microsoft.com/office/powerpoint/2010/main" val="2190991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452813" y="1262063"/>
            <a:ext cx="2262188" cy="1243013"/>
          </a:xfrm>
          <a:prstGeom prst="rect">
            <a:avLst/>
          </a:prstGeom>
          <a:noFill/>
          <a:ln/>
        </p:spPr>
        <p:txBody>
          <a:bodyPr wrap="square" rtlCol="0" anchor="t"/>
          <a:lstStyle/>
          <a:p>
            <a:pPr marL="0" indent="0" algn="ctr">
              <a:buNone/>
            </a:pPr>
            <a:r>
              <a:rPr lang="en-US" sz="5400" b="1" dirty="0">
                <a:solidFill>
                  <a:srgbClr val="FFFFFF"/>
                </a:solidFill>
                <a:latin typeface="Noto Sans SC" pitchFamily="34" charset="0"/>
                <a:ea typeface="Noto Sans SC" pitchFamily="34" charset="-122"/>
                <a:cs typeface="Noto Sans SC" pitchFamily="34" charset="-120"/>
              </a:rPr>
              <a:t>02</a:t>
            </a:r>
            <a:endParaRPr lang="en-US" sz="5400" dirty="0"/>
          </a:p>
        </p:txBody>
      </p:sp>
      <p:sp>
        <p:nvSpPr>
          <p:cNvPr id="3" name="Text 1"/>
          <p:cNvSpPr/>
          <p:nvPr/>
        </p:nvSpPr>
        <p:spPr>
          <a:xfrm>
            <a:off x="2038350" y="2790825"/>
            <a:ext cx="5101590" cy="553449"/>
          </a:xfrm>
          <a:prstGeom prst="rect">
            <a:avLst/>
          </a:prstGeom>
          <a:noFill/>
          <a:ln/>
        </p:spPr>
        <p:txBody>
          <a:bodyPr wrap="square" rtlCol="0" anchor="t"/>
          <a:lstStyle/>
          <a:p>
            <a:pPr marL="0" indent="0" algn="ctr">
              <a:buNone/>
            </a:pPr>
            <a:r>
              <a:rPr lang="zh-CN" altLang="en-US" sz="3200" b="1" dirty="0">
                <a:solidFill>
                  <a:srgbClr val="000000"/>
                </a:solidFill>
                <a:latin typeface="Noto Sans SC" pitchFamily="34" charset="0"/>
                <a:ea typeface="Noto Sans SC" pitchFamily="34" charset="-122"/>
                <a:cs typeface="Noto Sans SC" pitchFamily="34" charset="-120"/>
              </a:rPr>
              <a:t>帧差法原理介绍</a:t>
            </a:r>
            <a:endParaRPr lang="en-US"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1">
            <a:extLst>
              <a:ext uri="{FF2B5EF4-FFF2-40B4-BE49-F238E27FC236}">
                <a16:creationId xmlns:a16="http://schemas.microsoft.com/office/drawing/2014/main" id="{4A79FDBC-EA4D-48B6-CF42-C1B9EC273E27}"/>
              </a:ext>
            </a:extLst>
          </p:cNvPr>
          <p:cNvSpPr/>
          <p:nvPr/>
        </p:nvSpPr>
        <p:spPr>
          <a:xfrm>
            <a:off x="714375" y="394717"/>
            <a:ext cx="7715250" cy="1845563"/>
          </a:xfrm>
          <a:prstGeom prst="rect">
            <a:avLst/>
          </a:prstGeom>
          <a:noFill/>
          <a:ln/>
        </p:spPr>
        <p:txBody>
          <a:bodyPr wrap="square" rtlCol="0" anchor="t"/>
          <a:lstStyle/>
          <a:p>
            <a:pPr>
              <a:lnSpc>
                <a:spcPct val="150000"/>
              </a:lnSpc>
              <a:buSzPct val="100000"/>
            </a:pPr>
            <a:r>
              <a:rPr lang="zh-CN" altLang="en-US" sz="1600" dirty="0">
                <a:solidFill>
                  <a:srgbClr val="000000"/>
                </a:solidFill>
                <a:latin typeface="+mn-ea"/>
                <a:cs typeface="Noto Sans SC" pitchFamily="34" charset="-120"/>
              </a:rPr>
              <a:t>        帧间差分法是利用了检测的视频或者图像中相邻前后帧运动物体在图像相同位置处的变化情况来确定前景目标</a:t>
            </a:r>
            <a:r>
              <a:rPr lang="en-US" altLang="zh-CN" sz="1600" dirty="0">
                <a:solidFill>
                  <a:srgbClr val="000000"/>
                </a:solidFill>
                <a:latin typeface="+mn-ea"/>
                <a:cs typeface="Noto Sans SC" pitchFamily="34" charset="-120"/>
              </a:rPr>
              <a:t>｡</a:t>
            </a:r>
            <a:r>
              <a:rPr lang="zh-CN" altLang="en-US" sz="1600" dirty="0">
                <a:solidFill>
                  <a:srgbClr val="000000"/>
                </a:solidFill>
                <a:latin typeface="+mn-ea"/>
                <a:cs typeface="Noto Sans SC" pitchFamily="34" charset="-120"/>
              </a:rPr>
              <a:t>由于帧差法是只关注帧间像素的变化，对于像素的具体值不用考虑，因此检测结果对光照变化的影响抵抗能力较强，并且对动态环境的影响抵抗能力很强。</a:t>
            </a:r>
            <a:endParaRPr lang="en-US" altLang="zh-CN" sz="1600" dirty="0">
              <a:solidFill>
                <a:srgbClr val="000000"/>
              </a:solidFill>
              <a:latin typeface="+mn-ea"/>
              <a:cs typeface="Noto Sans SC" pitchFamily="34" charset="-120"/>
            </a:endParaRPr>
          </a:p>
          <a:p>
            <a:pPr algn="l">
              <a:lnSpc>
                <a:spcPct val="150000"/>
              </a:lnSpc>
              <a:buSzPct val="100000"/>
            </a:pPr>
            <a:endParaRPr lang="en-US" altLang="zh-CN" sz="1600" dirty="0">
              <a:solidFill>
                <a:srgbClr val="000000"/>
              </a:solidFill>
              <a:latin typeface="Noto Sans SC" pitchFamily="34" charset="0"/>
              <a:ea typeface="Noto Sans SC" pitchFamily="34" charset="-122"/>
              <a:cs typeface="Noto Sans SC" pitchFamily="34" charset="-120"/>
            </a:endParaRPr>
          </a:p>
        </p:txBody>
      </p:sp>
      <p:grpSp>
        <p:nvGrpSpPr>
          <p:cNvPr id="2" name="组合 1">
            <a:extLst>
              <a:ext uri="{FF2B5EF4-FFF2-40B4-BE49-F238E27FC236}">
                <a16:creationId xmlns:a16="http://schemas.microsoft.com/office/drawing/2014/main" id="{083ABA1C-3013-C409-32F8-6ADD0185D70D}"/>
              </a:ext>
            </a:extLst>
          </p:cNvPr>
          <p:cNvGrpSpPr/>
          <p:nvPr/>
        </p:nvGrpSpPr>
        <p:grpSpPr>
          <a:xfrm>
            <a:off x="726246" y="1868341"/>
            <a:ext cx="6887693" cy="2537079"/>
            <a:chOff x="832894" y="1356740"/>
            <a:chExt cx="6887693" cy="2537079"/>
          </a:xfrm>
        </p:grpSpPr>
        <p:sp>
          <p:nvSpPr>
            <p:cNvPr id="3" name="矩形 2">
              <a:extLst>
                <a:ext uri="{FF2B5EF4-FFF2-40B4-BE49-F238E27FC236}">
                  <a16:creationId xmlns:a16="http://schemas.microsoft.com/office/drawing/2014/main" id="{975FE462-D2F8-AF67-656E-F3E9D1637C9F}"/>
                </a:ext>
              </a:extLst>
            </p:cNvPr>
            <p:cNvSpPr/>
            <p:nvPr/>
          </p:nvSpPr>
          <p:spPr>
            <a:xfrm>
              <a:off x="846600" y="1613153"/>
              <a:ext cx="139598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第 </a:t>
              </a:r>
              <a:r>
                <a:rPr lang="en-US" altLang="zh-CN" dirty="0"/>
                <a:t>n </a:t>
              </a:r>
              <a:r>
                <a:rPr lang="zh-CN" altLang="en-US" dirty="0"/>
                <a:t>帧图像</a:t>
              </a:r>
            </a:p>
          </p:txBody>
        </p:sp>
        <p:cxnSp>
          <p:nvCxnSpPr>
            <p:cNvPr id="4" name="直接箭头连接符 3">
              <a:extLst>
                <a:ext uri="{FF2B5EF4-FFF2-40B4-BE49-F238E27FC236}">
                  <a16:creationId xmlns:a16="http://schemas.microsoft.com/office/drawing/2014/main" id="{A3582895-CA37-58D7-3AA0-4F2458C60F0E}"/>
                </a:ext>
              </a:extLst>
            </p:cNvPr>
            <p:cNvCxnSpPr>
              <a:cxnSpLocks/>
              <a:stCxn id="3" idx="3"/>
              <a:endCxn id="7" idx="2"/>
            </p:cNvCxnSpPr>
            <p:nvPr/>
          </p:nvCxnSpPr>
          <p:spPr>
            <a:xfrm>
              <a:off x="2242584" y="1820417"/>
              <a:ext cx="1701530" cy="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 name="矩形 4">
              <a:extLst>
                <a:ext uri="{FF2B5EF4-FFF2-40B4-BE49-F238E27FC236}">
                  <a16:creationId xmlns:a16="http://schemas.microsoft.com/office/drawing/2014/main" id="{EC1E46E8-AFB9-DBBF-68A5-9013CA14EFC6}"/>
                </a:ext>
              </a:extLst>
            </p:cNvPr>
            <p:cNvSpPr/>
            <p:nvPr/>
          </p:nvSpPr>
          <p:spPr>
            <a:xfrm>
              <a:off x="6324603" y="1613155"/>
              <a:ext cx="139598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差分图像</a:t>
              </a:r>
            </a:p>
          </p:txBody>
        </p:sp>
        <p:sp>
          <p:nvSpPr>
            <p:cNvPr id="7" name="椭圆 6">
              <a:extLst>
                <a:ext uri="{FF2B5EF4-FFF2-40B4-BE49-F238E27FC236}">
                  <a16:creationId xmlns:a16="http://schemas.microsoft.com/office/drawing/2014/main" id="{5AD704D4-2FBC-1436-13BC-08E944D572BD}"/>
                </a:ext>
              </a:extLst>
            </p:cNvPr>
            <p:cNvSpPr/>
            <p:nvPr/>
          </p:nvSpPr>
          <p:spPr>
            <a:xfrm>
              <a:off x="3944114" y="1613154"/>
              <a:ext cx="451104" cy="41452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a:t>
              </a:r>
              <a:endParaRPr lang="zh-CN" altLang="en-US" dirty="0"/>
            </a:p>
          </p:txBody>
        </p:sp>
        <p:cxnSp>
          <p:nvCxnSpPr>
            <p:cNvPr id="8" name="直接箭头连接符 7">
              <a:extLst>
                <a:ext uri="{FF2B5EF4-FFF2-40B4-BE49-F238E27FC236}">
                  <a16:creationId xmlns:a16="http://schemas.microsoft.com/office/drawing/2014/main" id="{8E42D22D-586A-A11F-B06D-5F9CE0A8ACC7}"/>
                </a:ext>
              </a:extLst>
            </p:cNvPr>
            <p:cNvCxnSpPr>
              <a:stCxn id="7" idx="6"/>
              <a:endCxn id="5" idx="1"/>
            </p:cNvCxnSpPr>
            <p:nvPr/>
          </p:nvCxnSpPr>
          <p:spPr>
            <a:xfrm>
              <a:off x="4395218" y="1820419"/>
              <a:ext cx="1929385"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 name="直接箭头连接符 8">
              <a:extLst>
                <a:ext uri="{FF2B5EF4-FFF2-40B4-BE49-F238E27FC236}">
                  <a16:creationId xmlns:a16="http://schemas.microsoft.com/office/drawing/2014/main" id="{C52C6B41-63D7-FF18-7445-77B28E50DB60}"/>
                </a:ext>
              </a:extLst>
            </p:cNvPr>
            <p:cNvCxnSpPr>
              <a:cxnSpLocks/>
              <a:stCxn id="5" idx="2"/>
              <a:endCxn id="10" idx="0"/>
            </p:cNvCxnSpPr>
            <p:nvPr/>
          </p:nvCxnSpPr>
          <p:spPr>
            <a:xfrm flipH="1">
              <a:off x="7008889" y="2027683"/>
              <a:ext cx="13706" cy="14516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矩形 9">
              <a:extLst>
                <a:ext uri="{FF2B5EF4-FFF2-40B4-BE49-F238E27FC236}">
                  <a16:creationId xmlns:a16="http://schemas.microsoft.com/office/drawing/2014/main" id="{D367D619-CBDC-16BF-4073-5E0375467F64}"/>
                </a:ext>
              </a:extLst>
            </p:cNvPr>
            <p:cNvSpPr/>
            <p:nvPr/>
          </p:nvSpPr>
          <p:spPr>
            <a:xfrm>
              <a:off x="6310897" y="3479291"/>
              <a:ext cx="139598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阈值处理</a:t>
              </a:r>
            </a:p>
          </p:txBody>
        </p:sp>
        <p:cxnSp>
          <p:nvCxnSpPr>
            <p:cNvPr id="11" name="直接箭头连接符 10">
              <a:extLst>
                <a:ext uri="{FF2B5EF4-FFF2-40B4-BE49-F238E27FC236}">
                  <a16:creationId xmlns:a16="http://schemas.microsoft.com/office/drawing/2014/main" id="{9D15C56B-FEE7-923D-E1DC-CA85FE0DE6AA}"/>
                </a:ext>
              </a:extLst>
            </p:cNvPr>
            <p:cNvCxnSpPr>
              <a:cxnSpLocks/>
              <a:stCxn id="10" idx="1"/>
              <a:endCxn id="12" idx="3"/>
            </p:cNvCxnSpPr>
            <p:nvPr/>
          </p:nvCxnSpPr>
          <p:spPr>
            <a:xfrm flipH="1" flipV="1">
              <a:off x="4853952" y="3686554"/>
              <a:ext cx="1456945" cy="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2" name="矩形 11">
              <a:extLst>
                <a:ext uri="{FF2B5EF4-FFF2-40B4-BE49-F238E27FC236}">
                  <a16:creationId xmlns:a16="http://schemas.microsoft.com/office/drawing/2014/main" id="{107C1135-C8E3-45E6-AEED-A38B9A8E61B9}"/>
                </a:ext>
              </a:extLst>
            </p:cNvPr>
            <p:cNvSpPr/>
            <p:nvPr/>
          </p:nvSpPr>
          <p:spPr>
            <a:xfrm>
              <a:off x="3457968" y="3479290"/>
              <a:ext cx="139598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连通性分析</a:t>
              </a:r>
            </a:p>
          </p:txBody>
        </p:sp>
        <p:sp>
          <p:nvSpPr>
            <p:cNvPr id="13" name="矩形 12">
              <a:extLst>
                <a:ext uri="{FF2B5EF4-FFF2-40B4-BE49-F238E27FC236}">
                  <a16:creationId xmlns:a16="http://schemas.microsoft.com/office/drawing/2014/main" id="{8B33E8A5-6C22-3A98-D9D8-096A040C9268}"/>
                </a:ext>
              </a:extLst>
            </p:cNvPr>
            <p:cNvSpPr/>
            <p:nvPr/>
          </p:nvSpPr>
          <p:spPr>
            <a:xfrm>
              <a:off x="832894" y="3479289"/>
              <a:ext cx="139598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运动目标</a:t>
              </a:r>
            </a:p>
          </p:txBody>
        </p:sp>
        <p:cxnSp>
          <p:nvCxnSpPr>
            <p:cNvPr id="14" name="直接箭头连接符 13">
              <a:extLst>
                <a:ext uri="{FF2B5EF4-FFF2-40B4-BE49-F238E27FC236}">
                  <a16:creationId xmlns:a16="http://schemas.microsoft.com/office/drawing/2014/main" id="{22584975-021D-FD43-B873-83F0E618B3FB}"/>
                </a:ext>
              </a:extLst>
            </p:cNvPr>
            <p:cNvCxnSpPr>
              <a:stCxn id="12" idx="1"/>
              <a:endCxn id="13" idx="3"/>
            </p:cNvCxnSpPr>
            <p:nvPr/>
          </p:nvCxnSpPr>
          <p:spPr>
            <a:xfrm flipH="1" flipV="1">
              <a:off x="2228878" y="3686553"/>
              <a:ext cx="1229090" cy="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连接符: 肘形 14">
              <a:extLst>
                <a:ext uri="{FF2B5EF4-FFF2-40B4-BE49-F238E27FC236}">
                  <a16:creationId xmlns:a16="http://schemas.microsoft.com/office/drawing/2014/main" id="{8E72CBFC-EAE2-ED1C-594B-66C7623A640B}"/>
                </a:ext>
              </a:extLst>
            </p:cNvPr>
            <p:cNvCxnSpPr>
              <a:cxnSpLocks/>
              <a:stCxn id="3" idx="2"/>
              <a:endCxn id="16" idx="1"/>
            </p:cNvCxnSpPr>
            <p:nvPr/>
          </p:nvCxnSpPr>
          <p:spPr>
            <a:xfrm rot="16200000" flipH="1">
              <a:off x="2155712" y="1416561"/>
              <a:ext cx="621031" cy="1843270"/>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矩形 15">
              <a:extLst>
                <a:ext uri="{FF2B5EF4-FFF2-40B4-BE49-F238E27FC236}">
                  <a16:creationId xmlns:a16="http://schemas.microsoft.com/office/drawing/2014/main" id="{CB61D409-378D-7C9B-F1D7-CE0A002B2824}"/>
                </a:ext>
              </a:extLst>
            </p:cNvPr>
            <p:cNvSpPr/>
            <p:nvPr/>
          </p:nvSpPr>
          <p:spPr>
            <a:xfrm>
              <a:off x="3387862" y="2447544"/>
              <a:ext cx="1563608" cy="4023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第</a:t>
              </a:r>
              <a:r>
                <a:rPr lang="en-US" altLang="zh-CN" dirty="0"/>
                <a:t>n-1</a:t>
              </a:r>
              <a:r>
                <a:rPr lang="zh-CN" altLang="en-US" dirty="0"/>
                <a:t>帧图像</a:t>
              </a:r>
            </a:p>
          </p:txBody>
        </p:sp>
        <p:cxnSp>
          <p:nvCxnSpPr>
            <p:cNvPr id="17" name="直接箭头连接符 16">
              <a:extLst>
                <a:ext uri="{FF2B5EF4-FFF2-40B4-BE49-F238E27FC236}">
                  <a16:creationId xmlns:a16="http://schemas.microsoft.com/office/drawing/2014/main" id="{80D4DD28-2C2A-41E7-5346-F3C12184F804}"/>
                </a:ext>
              </a:extLst>
            </p:cNvPr>
            <p:cNvCxnSpPr>
              <a:stCxn id="7" idx="4"/>
              <a:endCxn id="16" idx="0"/>
            </p:cNvCxnSpPr>
            <p:nvPr/>
          </p:nvCxnSpPr>
          <p:spPr>
            <a:xfrm>
              <a:off x="4169666" y="2027683"/>
              <a:ext cx="0" cy="41986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5BD2B3AF-BFA3-7763-347F-863C36B41F3C}"/>
                    </a:ext>
                  </a:extLst>
                </p:cNvPr>
                <p:cNvSpPr/>
                <p:nvPr/>
              </p:nvSpPr>
              <p:spPr>
                <a:xfrm>
                  <a:off x="2787026" y="1356740"/>
                  <a:ext cx="612646" cy="3573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18" name="矩形 17">
                  <a:extLst>
                    <a:ext uri="{FF2B5EF4-FFF2-40B4-BE49-F238E27FC236}">
                      <a16:creationId xmlns:a16="http://schemas.microsoft.com/office/drawing/2014/main" id="{5BD2B3AF-BFA3-7763-347F-863C36B41F3C}"/>
                    </a:ext>
                  </a:extLst>
                </p:cNvPr>
                <p:cNvSpPr>
                  <a:spLocks noRot="1" noChangeAspect="1" noMove="1" noResize="1" noEditPoints="1" noAdjustHandles="1" noChangeArrowheads="1" noChangeShapeType="1" noTextEdit="1"/>
                </p:cNvSpPr>
                <p:nvPr/>
              </p:nvSpPr>
              <p:spPr>
                <a:xfrm>
                  <a:off x="2787026" y="1356740"/>
                  <a:ext cx="612646" cy="357378"/>
                </a:xfrm>
                <a:prstGeom prst="rect">
                  <a:avLst/>
                </a:prstGeom>
                <a:blipFill>
                  <a:blip r:embed="rId2"/>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F11E5016-D657-743A-4CEB-C92657D7814C}"/>
                    </a:ext>
                  </a:extLst>
                </p:cNvPr>
                <p:cNvSpPr/>
                <p:nvPr/>
              </p:nvSpPr>
              <p:spPr>
                <a:xfrm>
                  <a:off x="7094235" y="2574798"/>
                  <a:ext cx="612646" cy="3573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19" name="矩形 18">
                  <a:extLst>
                    <a:ext uri="{FF2B5EF4-FFF2-40B4-BE49-F238E27FC236}">
                      <a16:creationId xmlns:a16="http://schemas.microsoft.com/office/drawing/2014/main" id="{F11E5016-D657-743A-4CEB-C92657D7814C}"/>
                    </a:ext>
                  </a:extLst>
                </p:cNvPr>
                <p:cNvSpPr>
                  <a:spLocks noRot="1" noChangeAspect="1" noMove="1" noResize="1" noEditPoints="1" noAdjustHandles="1" noChangeArrowheads="1" noChangeShapeType="1" noTextEdit="1"/>
                </p:cNvSpPr>
                <p:nvPr/>
              </p:nvSpPr>
              <p:spPr>
                <a:xfrm>
                  <a:off x="7094235" y="2574798"/>
                  <a:ext cx="612646" cy="35737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6942D0A4-4246-3489-F6F8-1AC907B31C9E}"/>
                    </a:ext>
                  </a:extLst>
                </p:cNvPr>
                <p:cNvSpPr/>
                <p:nvPr/>
              </p:nvSpPr>
              <p:spPr>
                <a:xfrm>
                  <a:off x="5317068" y="3200015"/>
                  <a:ext cx="530712" cy="3573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m:oMathPara>
                  </a14:m>
                  <a:endParaRPr lang="zh-CN" altLang="en-US" dirty="0"/>
                </a:p>
              </p:txBody>
            </p:sp>
          </mc:Choice>
          <mc:Fallback xmlns="">
            <p:sp>
              <p:nvSpPr>
                <p:cNvPr id="20" name="矩形 19">
                  <a:extLst>
                    <a:ext uri="{FF2B5EF4-FFF2-40B4-BE49-F238E27FC236}">
                      <a16:creationId xmlns:a16="http://schemas.microsoft.com/office/drawing/2014/main" id="{6942D0A4-4246-3489-F6F8-1AC907B31C9E}"/>
                    </a:ext>
                  </a:extLst>
                </p:cNvPr>
                <p:cNvSpPr>
                  <a:spLocks noRot="1" noChangeAspect="1" noMove="1" noResize="1" noEditPoints="1" noAdjustHandles="1" noChangeArrowheads="1" noChangeShapeType="1" noTextEdit="1"/>
                </p:cNvSpPr>
                <p:nvPr/>
              </p:nvSpPr>
              <p:spPr>
                <a:xfrm>
                  <a:off x="5317068" y="3200015"/>
                  <a:ext cx="530712" cy="35737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0F246BC3-A759-13AB-F786-B30579C9FBE1}"/>
                    </a:ext>
                  </a:extLst>
                </p:cNvPr>
                <p:cNvSpPr/>
                <p:nvPr/>
              </p:nvSpPr>
              <p:spPr>
                <a:xfrm>
                  <a:off x="2560895" y="3151246"/>
                  <a:ext cx="565055" cy="3573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21" name="矩形 20">
                  <a:extLst>
                    <a:ext uri="{FF2B5EF4-FFF2-40B4-BE49-F238E27FC236}">
                      <a16:creationId xmlns:a16="http://schemas.microsoft.com/office/drawing/2014/main" id="{0F246BC3-A759-13AB-F786-B30579C9FBE1}"/>
                    </a:ext>
                  </a:extLst>
                </p:cNvPr>
                <p:cNvSpPr>
                  <a:spLocks noRot="1" noChangeAspect="1" noMove="1" noResize="1" noEditPoints="1" noAdjustHandles="1" noChangeArrowheads="1" noChangeShapeType="1" noTextEdit="1"/>
                </p:cNvSpPr>
                <p:nvPr/>
              </p:nvSpPr>
              <p:spPr>
                <a:xfrm>
                  <a:off x="2560895" y="3151246"/>
                  <a:ext cx="565055" cy="357378"/>
                </a:xfrm>
                <a:prstGeom prst="rect">
                  <a:avLst/>
                </a:prstGeom>
                <a:blipFill>
                  <a:blip r:embed="rId5"/>
                  <a:stretch>
                    <a:fillRect/>
                  </a:stretch>
                </a:blipFill>
              </p:spPr>
              <p:txBody>
                <a:bodyPr/>
                <a:lstStyle/>
                <a:p>
                  <a:r>
                    <a:rPr lang="zh-CN" altLang="en-US">
                      <a:noFill/>
                    </a:rPr>
                    <a:t> </a:t>
                  </a:r>
                </a:p>
              </p:txBody>
            </p:sp>
          </mc:Fallback>
        </mc:AlternateContent>
      </p:grpSp>
      <p:sp>
        <p:nvSpPr>
          <p:cNvPr id="23" name="Text 0">
            <a:extLst>
              <a:ext uri="{FF2B5EF4-FFF2-40B4-BE49-F238E27FC236}">
                <a16:creationId xmlns:a16="http://schemas.microsoft.com/office/drawing/2014/main" id="{BB6111AA-A010-0AA0-88ED-FC532791A2E4}"/>
              </a:ext>
            </a:extLst>
          </p:cNvPr>
          <p:cNvSpPr/>
          <p:nvPr/>
        </p:nvSpPr>
        <p:spPr>
          <a:xfrm>
            <a:off x="3590578" y="4571291"/>
            <a:ext cx="1395984" cy="552450"/>
          </a:xfrm>
          <a:prstGeom prst="rect">
            <a:avLst/>
          </a:prstGeom>
          <a:noFill/>
          <a:ln/>
        </p:spPr>
        <p:txBody>
          <a:bodyPr wrap="square" rtlCol="0" anchor="ctr"/>
          <a:lstStyle/>
          <a:p>
            <a:pPr marL="0" indent="0">
              <a:buNone/>
            </a:pPr>
            <a:r>
              <a:rPr lang="en-US" b="1" dirty="0">
                <a:latin typeface="Noto Sans SC" pitchFamily="34" charset="0"/>
                <a:ea typeface="Noto Sans SC" pitchFamily="34" charset="-122"/>
                <a:cs typeface="Noto Sans SC" pitchFamily="34" charset="-120"/>
              </a:rPr>
              <a:t> </a:t>
            </a:r>
            <a:r>
              <a:rPr lang="zh-CN" altLang="en-US" b="1" dirty="0">
                <a:latin typeface="Noto Sans SC" pitchFamily="34" charset="0"/>
                <a:ea typeface="Noto Sans SC" pitchFamily="34" charset="-122"/>
                <a:cs typeface="Noto Sans SC" pitchFamily="34" charset="-120"/>
              </a:rPr>
              <a:t>两帧差分法</a:t>
            </a:r>
            <a:endParaRPr lang="en-US" dirty="0"/>
          </a:p>
        </p:txBody>
      </p:sp>
    </p:spTree>
    <p:extLst>
      <p:ext uri="{BB962C8B-B14F-4D97-AF65-F5344CB8AC3E}">
        <p14:creationId xmlns:p14="http://schemas.microsoft.com/office/powerpoint/2010/main" val="1641866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A14154AE-35F4-9809-1742-125197F86688}"/>
              </a:ext>
            </a:extLst>
          </p:cNvPr>
          <p:cNvSpPr/>
          <p:nvPr/>
        </p:nvSpPr>
        <p:spPr>
          <a:xfrm>
            <a:off x="355148" y="228600"/>
            <a:ext cx="8213542" cy="552450"/>
          </a:xfrm>
          <a:prstGeom prst="rect">
            <a:avLst/>
          </a:prstGeom>
          <a:noFill/>
          <a:ln/>
        </p:spPr>
        <p:txBody>
          <a:bodyPr wrap="square" rtlCol="0" anchor="ctr"/>
          <a:lstStyle/>
          <a:p>
            <a:pPr marL="0" indent="0">
              <a:buNone/>
            </a:pPr>
            <a:r>
              <a:rPr lang="en-US" sz="2400" b="1" dirty="0">
                <a:solidFill>
                  <a:srgbClr val="2C909D"/>
                </a:solidFill>
                <a:latin typeface="Noto Sans SC" pitchFamily="34" charset="0"/>
                <a:ea typeface="Noto Sans SC" pitchFamily="34" charset="-122"/>
                <a:cs typeface="Noto Sans SC" pitchFamily="34" charset="-120"/>
              </a:rPr>
              <a:t> </a:t>
            </a:r>
            <a:r>
              <a:rPr lang="zh-CN" altLang="en-US" sz="2400" b="1" dirty="0">
                <a:solidFill>
                  <a:srgbClr val="2C909D"/>
                </a:solidFill>
                <a:latin typeface="Noto Sans SC" pitchFamily="34" charset="0"/>
                <a:ea typeface="Noto Sans SC" pitchFamily="34" charset="-122"/>
                <a:cs typeface="Noto Sans SC" pitchFamily="34" charset="-120"/>
              </a:rPr>
              <a:t>三帧差分法</a:t>
            </a:r>
            <a:endParaRPr lang="en-US" sz="2400" dirty="0"/>
          </a:p>
        </p:txBody>
      </p:sp>
      <p:sp>
        <p:nvSpPr>
          <p:cNvPr id="4" name="矩形 3">
            <a:extLst>
              <a:ext uri="{FF2B5EF4-FFF2-40B4-BE49-F238E27FC236}">
                <a16:creationId xmlns:a16="http://schemas.microsoft.com/office/drawing/2014/main" id="{F9AFB833-0CF2-EB49-5BF4-1BC5506C9F2F}"/>
              </a:ext>
            </a:extLst>
          </p:cNvPr>
          <p:cNvSpPr/>
          <p:nvPr/>
        </p:nvSpPr>
        <p:spPr>
          <a:xfrm>
            <a:off x="368854" y="1688585"/>
            <a:ext cx="1567416"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第 </a:t>
            </a:r>
            <a:r>
              <a:rPr lang="en-US" altLang="zh-CN" dirty="0"/>
              <a:t>n </a:t>
            </a:r>
            <a:r>
              <a:rPr lang="zh-CN" altLang="en-US" dirty="0"/>
              <a:t>帧图像</a:t>
            </a:r>
          </a:p>
        </p:txBody>
      </p:sp>
      <p:sp>
        <p:nvSpPr>
          <p:cNvPr id="6" name="矩形 5">
            <a:extLst>
              <a:ext uri="{FF2B5EF4-FFF2-40B4-BE49-F238E27FC236}">
                <a16:creationId xmlns:a16="http://schemas.microsoft.com/office/drawing/2014/main" id="{A9FB6C51-7F0A-F82C-3E04-081F70330B52}"/>
              </a:ext>
            </a:extLst>
          </p:cNvPr>
          <p:cNvSpPr/>
          <p:nvPr/>
        </p:nvSpPr>
        <p:spPr>
          <a:xfrm>
            <a:off x="4743490" y="1010400"/>
            <a:ext cx="139598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差分图像</a:t>
            </a:r>
          </a:p>
        </p:txBody>
      </p:sp>
      <p:sp>
        <p:nvSpPr>
          <p:cNvPr id="7" name="椭圆 6">
            <a:extLst>
              <a:ext uri="{FF2B5EF4-FFF2-40B4-BE49-F238E27FC236}">
                <a16:creationId xmlns:a16="http://schemas.microsoft.com/office/drawing/2014/main" id="{AFD3D883-EE47-F2E4-AF27-9BD7B47BE73D}"/>
              </a:ext>
            </a:extLst>
          </p:cNvPr>
          <p:cNvSpPr/>
          <p:nvPr/>
        </p:nvSpPr>
        <p:spPr>
          <a:xfrm>
            <a:off x="3466368" y="2350380"/>
            <a:ext cx="451104" cy="41452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a:t>
            </a:r>
            <a:endParaRPr lang="zh-CN" altLang="en-US" dirty="0"/>
          </a:p>
        </p:txBody>
      </p:sp>
      <p:sp>
        <p:nvSpPr>
          <p:cNvPr id="10" name="矩形 9">
            <a:extLst>
              <a:ext uri="{FF2B5EF4-FFF2-40B4-BE49-F238E27FC236}">
                <a16:creationId xmlns:a16="http://schemas.microsoft.com/office/drawing/2014/main" id="{3CD5EDFA-8953-E520-8B6F-8B19A6051E4F}"/>
              </a:ext>
            </a:extLst>
          </p:cNvPr>
          <p:cNvSpPr/>
          <p:nvPr/>
        </p:nvSpPr>
        <p:spPr>
          <a:xfrm>
            <a:off x="5833151" y="3834751"/>
            <a:ext cx="139598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阈值处理</a:t>
            </a:r>
          </a:p>
        </p:txBody>
      </p:sp>
      <p:cxnSp>
        <p:nvCxnSpPr>
          <p:cNvPr id="11" name="直接箭头连接符 10">
            <a:extLst>
              <a:ext uri="{FF2B5EF4-FFF2-40B4-BE49-F238E27FC236}">
                <a16:creationId xmlns:a16="http://schemas.microsoft.com/office/drawing/2014/main" id="{9D5D513C-798A-AFF5-635B-DFC559AAFDB6}"/>
              </a:ext>
            </a:extLst>
          </p:cNvPr>
          <p:cNvCxnSpPr>
            <a:cxnSpLocks/>
            <a:stCxn id="10" idx="1"/>
            <a:endCxn id="12" idx="3"/>
          </p:cNvCxnSpPr>
          <p:nvPr/>
        </p:nvCxnSpPr>
        <p:spPr>
          <a:xfrm flipH="1" flipV="1">
            <a:off x="4376206" y="4042014"/>
            <a:ext cx="1456945" cy="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2" name="矩形 11">
            <a:extLst>
              <a:ext uri="{FF2B5EF4-FFF2-40B4-BE49-F238E27FC236}">
                <a16:creationId xmlns:a16="http://schemas.microsoft.com/office/drawing/2014/main" id="{D9FBFCED-C2DF-4D2E-C7A1-5FCF2B10C9F3}"/>
              </a:ext>
            </a:extLst>
          </p:cNvPr>
          <p:cNvSpPr/>
          <p:nvPr/>
        </p:nvSpPr>
        <p:spPr>
          <a:xfrm>
            <a:off x="2980222" y="3834750"/>
            <a:ext cx="139598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连通性分析</a:t>
            </a:r>
          </a:p>
        </p:txBody>
      </p:sp>
      <p:sp>
        <p:nvSpPr>
          <p:cNvPr id="13" name="矩形 12">
            <a:extLst>
              <a:ext uri="{FF2B5EF4-FFF2-40B4-BE49-F238E27FC236}">
                <a16:creationId xmlns:a16="http://schemas.microsoft.com/office/drawing/2014/main" id="{5C3B3029-CC65-2D75-33D6-F66F0E79323B}"/>
              </a:ext>
            </a:extLst>
          </p:cNvPr>
          <p:cNvSpPr/>
          <p:nvPr/>
        </p:nvSpPr>
        <p:spPr>
          <a:xfrm>
            <a:off x="355148" y="3834749"/>
            <a:ext cx="139598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运动目标</a:t>
            </a:r>
          </a:p>
        </p:txBody>
      </p:sp>
      <p:cxnSp>
        <p:nvCxnSpPr>
          <p:cNvPr id="14" name="直接箭头连接符 13">
            <a:extLst>
              <a:ext uri="{FF2B5EF4-FFF2-40B4-BE49-F238E27FC236}">
                <a16:creationId xmlns:a16="http://schemas.microsoft.com/office/drawing/2014/main" id="{55318407-5069-A7D4-AACB-C0ACCE82E4DF}"/>
              </a:ext>
            </a:extLst>
          </p:cNvPr>
          <p:cNvCxnSpPr>
            <a:stCxn id="12" idx="1"/>
            <a:endCxn id="13" idx="3"/>
          </p:cNvCxnSpPr>
          <p:nvPr/>
        </p:nvCxnSpPr>
        <p:spPr>
          <a:xfrm flipH="1" flipV="1">
            <a:off x="1751132" y="4042013"/>
            <a:ext cx="1229090" cy="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B2DDFC78-0BF4-97CC-E4B1-684753F71B00}"/>
                  </a:ext>
                </a:extLst>
              </p:cNvPr>
              <p:cNvSpPr/>
              <p:nvPr/>
            </p:nvSpPr>
            <p:spPr>
              <a:xfrm>
                <a:off x="2288316" y="1452745"/>
                <a:ext cx="612646" cy="3573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18" name="矩形 17">
                <a:extLst>
                  <a:ext uri="{FF2B5EF4-FFF2-40B4-BE49-F238E27FC236}">
                    <a16:creationId xmlns:a16="http://schemas.microsoft.com/office/drawing/2014/main" id="{B2DDFC78-0BF4-97CC-E4B1-684753F71B00}"/>
                  </a:ext>
                </a:extLst>
              </p:cNvPr>
              <p:cNvSpPr>
                <a:spLocks noRot="1" noChangeAspect="1" noMove="1" noResize="1" noEditPoints="1" noAdjustHandles="1" noChangeArrowheads="1" noChangeShapeType="1" noTextEdit="1"/>
              </p:cNvSpPr>
              <p:nvPr/>
            </p:nvSpPr>
            <p:spPr>
              <a:xfrm>
                <a:off x="2288316" y="1452745"/>
                <a:ext cx="612646" cy="357378"/>
              </a:xfrm>
              <a:prstGeom prst="rect">
                <a:avLst/>
              </a:prstGeom>
              <a:blipFill>
                <a:blip r:embed="rId2"/>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540FA7FE-DCF4-DE0E-8857-7148E0B12F73}"/>
                  </a:ext>
                </a:extLst>
              </p:cNvPr>
              <p:cNvSpPr/>
              <p:nvPr/>
            </p:nvSpPr>
            <p:spPr>
              <a:xfrm>
                <a:off x="6352846" y="2135037"/>
                <a:ext cx="612646" cy="3573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19" name="矩形 18">
                <a:extLst>
                  <a:ext uri="{FF2B5EF4-FFF2-40B4-BE49-F238E27FC236}">
                    <a16:creationId xmlns:a16="http://schemas.microsoft.com/office/drawing/2014/main" id="{540FA7FE-DCF4-DE0E-8857-7148E0B12F73}"/>
                  </a:ext>
                </a:extLst>
              </p:cNvPr>
              <p:cNvSpPr>
                <a:spLocks noRot="1" noChangeAspect="1" noMove="1" noResize="1" noEditPoints="1" noAdjustHandles="1" noChangeArrowheads="1" noChangeShapeType="1" noTextEdit="1"/>
              </p:cNvSpPr>
              <p:nvPr/>
            </p:nvSpPr>
            <p:spPr>
              <a:xfrm>
                <a:off x="6352846" y="2135037"/>
                <a:ext cx="612646" cy="35737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19EE97DC-1219-8631-5BB1-36948EFF65AE}"/>
                  </a:ext>
                </a:extLst>
              </p:cNvPr>
              <p:cNvSpPr/>
              <p:nvPr/>
            </p:nvSpPr>
            <p:spPr>
              <a:xfrm>
                <a:off x="4839322" y="3555475"/>
                <a:ext cx="530712" cy="3573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m:oMathPara>
                </a14:m>
                <a:endParaRPr lang="zh-CN" altLang="en-US" dirty="0"/>
              </a:p>
            </p:txBody>
          </p:sp>
        </mc:Choice>
        <mc:Fallback xmlns="">
          <p:sp>
            <p:nvSpPr>
              <p:cNvPr id="20" name="矩形 19">
                <a:extLst>
                  <a:ext uri="{FF2B5EF4-FFF2-40B4-BE49-F238E27FC236}">
                    <a16:creationId xmlns:a16="http://schemas.microsoft.com/office/drawing/2014/main" id="{19EE97DC-1219-8631-5BB1-36948EFF65AE}"/>
                  </a:ext>
                </a:extLst>
              </p:cNvPr>
              <p:cNvSpPr>
                <a:spLocks noRot="1" noChangeAspect="1" noMove="1" noResize="1" noEditPoints="1" noAdjustHandles="1" noChangeArrowheads="1" noChangeShapeType="1" noTextEdit="1"/>
              </p:cNvSpPr>
              <p:nvPr/>
            </p:nvSpPr>
            <p:spPr>
              <a:xfrm>
                <a:off x="4839322" y="3555475"/>
                <a:ext cx="530712" cy="35737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108F377D-E98B-37B1-1841-DCBD9660067E}"/>
                  </a:ext>
                </a:extLst>
              </p:cNvPr>
              <p:cNvSpPr/>
              <p:nvPr/>
            </p:nvSpPr>
            <p:spPr>
              <a:xfrm>
                <a:off x="2083149" y="3506706"/>
                <a:ext cx="565055" cy="3573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21" name="矩形 20">
                <a:extLst>
                  <a:ext uri="{FF2B5EF4-FFF2-40B4-BE49-F238E27FC236}">
                    <a16:creationId xmlns:a16="http://schemas.microsoft.com/office/drawing/2014/main" id="{108F377D-E98B-37B1-1841-DCBD9660067E}"/>
                  </a:ext>
                </a:extLst>
              </p:cNvPr>
              <p:cNvSpPr>
                <a:spLocks noRot="1" noChangeAspect="1" noMove="1" noResize="1" noEditPoints="1" noAdjustHandles="1" noChangeArrowheads="1" noChangeShapeType="1" noTextEdit="1"/>
              </p:cNvSpPr>
              <p:nvPr/>
            </p:nvSpPr>
            <p:spPr>
              <a:xfrm>
                <a:off x="2083149" y="3506706"/>
                <a:ext cx="565055" cy="357378"/>
              </a:xfrm>
              <a:prstGeom prst="rect">
                <a:avLst/>
              </a:prstGeom>
              <a:blipFill>
                <a:blip r:embed="rId5"/>
                <a:stretch>
                  <a:fillRect/>
                </a:stretch>
              </a:blipFill>
            </p:spPr>
            <p:txBody>
              <a:bodyPr/>
              <a:lstStyle/>
              <a:p>
                <a:r>
                  <a:rPr lang="zh-CN" altLang="en-US">
                    <a:noFill/>
                  </a:rPr>
                  <a:t> </a:t>
                </a:r>
              </a:p>
            </p:txBody>
          </p:sp>
        </mc:Fallback>
      </mc:AlternateContent>
      <p:sp>
        <p:nvSpPr>
          <p:cNvPr id="22" name="矩形 21">
            <a:extLst>
              <a:ext uri="{FF2B5EF4-FFF2-40B4-BE49-F238E27FC236}">
                <a16:creationId xmlns:a16="http://schemas.microsoft.com/office/drawing/2014/main" id="{F541C0F6-865E-3730-96B1-923446EDCB03}"/>
              </a:ext>
            </a:extLst>
          </p:cNvPr>
          <p:cNvSpPr/>
          <p:nvPr/>
        </p:nvSpPr>
        <p:spPr>
          <a:xfrm>
            <a:off x="355148" y="1024505"/>
            <a:ext cx="1581122"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第 </a:t>
            </a:r>
            <a:r>
              <a:rPr lang="en-US" altLang="zh-CN" dirty="0"/>
              <a:t>n+1 </a:t>
            </a:r>
            <a:r>
              <a:rPr lang="zh-CN" altLang="en-US" dirty="0"/>
              <a:t>帧图像</a:t>
            </a:r>
          </a:p>
        </p:txBody>
      </p:sp>
      <p:sp>
        <p:nvSpPr>
          <p:cNvPr id="25" name="矩形 24">
            <a:extLst>
              <a:ext uri="{FF2B5EF4-FFF2-40B4-BE49-F238E27FC236}">
                <a16:creationId xmlns:a16="http://schemas.microsoft.com/office/drawing/2014/main" id="{E61A7316-D672-D69A-8E52-7F6807B9B060}"/>
              </a:ext>
            </a:extLst>
          </p:cNvPr>
          <p:cNvSpPr/>
          <p:nvPr/>
        </p:nvSpPr>
        <p:spPr>
          <a:xfrm>
            <a:off x="368854" y="2352666"/>
            <a:ext cx="1567416"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第 </a:t>
            </a:r>
            <a:r>
              <a:rPr lang="en-US" altLang="zh-CN" dirty="0"/>
              <a:t>n-1 </a:t>
            </a:r>
            <a:r>
              <a:rPr lang="zh-CN" altLang="en-US" dirty="0"/>
              <a:t>帧图像</a:t>
            </a: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2C352D29-A685-0ACD-B2FB-9361AC2FFACE}"/>
                  </a:ext>
                </a:extLst>
              </p:cNvPr>
              <p:cNvSpPr/>
              <p:nvPr/>
            </p:nvSpPr>
            <p:spPr>
              <a:xfrm>
                <a:off x="2288316" y="764277"/>
                <a:ext cx="612646" cy="3573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oMath>
                  </m:oMathPara>
                </a14:m>
                <a:endParaRPr lang="zh-CN" altLang="en-US" dirty="0"/>
              </a:p>
            </p:txBody>
          </p:sp>
        </mc:Choice>
        <mc:Fallback xmlns="">
          <p:sp>
            <p:nvSpPr>
              <p:cNvPr id="26" name="矩形 25">
                <a:extLst>
                  <a:ext uri="{FF2B5EF4-FFF2-40B4-BE49-F238E27FC236}">
                    <a16:creationId xmlns:a16="http://schemas.microsoft.com/office/drawing/2014/main" id="{2C352D29-A685-0ACD-B2FB-9361AC2FFACE}"/>
                  </a:ext>
                </a:extLst>
              </p:cNvPr>
              <p:cNvSpPr>
                <a:spLocks noRot="1" noChangeAspect="1" noMove="1" noResize="1" noEditPoints="1" noAdjustHandles="1" noChangeArrowheads="1" noChangeShapeType="1" noTextEdit="1"/>
              </p:cNvSpPr>
              <p:nvPr/>
            </p:nvSpPr>
            <p:spPr>
              <a:xfrm>
                <a:off x="2288316" y="764277"/>
                <a:ext cx="612646" cy="357378"/>
              </a:xfrm>
              <a:prstGeom prst="rect">
                <a:avLst/>
              </a:prstGeom>
              <a:blipFill>
                <a:blip r:embed="rId6"/>
                <a:stretch>
                  <a:fillRect l="-5825"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1E0C42DF-6136-F926-E58E-A53D7B70A738}"/>
                  </a:ext>
                </a:extLst>
              </p:cNvPr>
              <p:cNvSpPr/>
              <p:nvPr/>
            </p:nvSpPr>
            <p:spPr>
              <a:xfrm>
                <a:off x="2288316" y="2169404"/>
                <a:ext cx="612646" cy="3573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oMath>
                  </m:oMathPara>
                </a14:m>
                <a:endParaRPr lang="zh-CN" altLang="en-US" dirty="0"/>
              </a:p>
            </p:txBody>
          </p:sp>
        </mc:Choice>
        <mc:Fallback xmlns="">
          <p:sp>
            <p:nvSpPr>
              <p:cNvPr id="27" name="矩形 26">
                <a:extLst>
                  <a:ext uri="{FF2B5EF4-FFF2-40B4-BE49-F238E27FC236}">
                    <a16:creationId xmlns:a16="http://schemas.microsoft.com/office/drawing/2014/main" id="{1E0C42DF-6136-F926-E58E-A53D7B70A738}"/>
                  </a:ext>
                </a:extLst>
              </p:cNvPr>
              <p:cNvSpPr>
                <a:spLocks noRot="1" noChangeAspect="1" noMove="1" noResize="1" noEditPoints="1" noAdjustHandles="1" noChangeArrowheads="1" noChangeShapeType="1" noTextEdit="1"/>
              </p:cNvSpPr>
              <p:nvPr/>
            </p:nvSpPr>
            <p:spPr>
              <a:xfrm>
                <a:off x="2288316" y="2169404"/>
                <a:ext cx="612646" cy="357378"/>
              </a:xfrm>
              <a:prstGeom prst="rect">
                <a:avLst/>
              </a:prstGeom>
              <a:blipFill>
                <a:blip r:embed="rId7"/>
                <a:stretch>
                  <a:fillRect l="-5825" b="-15000"/>
                </a:stretch>
              </a:blipFill>
            </p:spPr>
            <p:txBody>
              <a:bodyPr/>
              <a:lstStyle/>
              <a:p>
                <a:r>
                  <a:rPr lang="zh-CN" altLang="en-US">
                    <a:noFill/>
                  </a:rPr>
                  <a:t> </a:t>
                </a:r>
              </a:p>
            </p:txBody>
          </p:sp>
        </mc:Fallback>
      </mc:AlternateContent>
      <p:sp>
        <p:nvSpPr>
          <p:cNvPr id="28" name="椭圆 27">
            <a:extLst>
              <a:ext uri="{FF2B5EF4-FFF2-40B4-BE49-F238E27FC236}">
                <a16:creationId xmlns:a16="http://schemas.microsoft.com/office/drawing/2014/main" id="{7B7D823B-F90B-54C1-2D57-08A334C6E4BE}"/>
              </a:ext>
            </a:extLst>
          </p:cNvPr>
          <p:cNvSpPr/>
          <p:nvPr/>
        </p:nvSpPr>
        <p:spPr>
          <a:xfrm>
            <a:off x="3466368" y="1014972"/>
            <a:ext cx="451104" cy="41452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a:t>
            </a:r>
            <a:endParaRPr lang="zh-CN" altLang="en-US" dirty="0"/>
          </a:p>
        </p:txBody>
      </p:sp>
      <p:cxnSp>
        <p:nvCxnSpPr>
          <p:cNvPr id="30" name="直接箭头连接符 29">
            <a:extLst>
              <a:ext uri="{FF2B5EF4-FFF2-40B4-BE49-F238E27FC236}">
                <a16:creationId xmlns:a16="http://schemas.microsoft.com/office/drawing/2014/main" id="{21CE3CA4-2B20-62A8-1F48-2E0462BEC078}"/>
              </a:ext>
            </a:extLst>
          </p:cNvPr>
          <p:cNvCxnSpPr>
            <a:stCxn id="22" idx="3"/>
            <a:endCxn id="28" idx="2"/>
          </p:cNvCxnSpPr>
          <p:nvPr/>
        </p:nvCxnSpPr>
        <p:spPr>
          <a:xfrm flipV="1">
            <a:off x="1936270" y="1222237"/>
            <a:ext cx="1530098" cy="953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2" name="直接箭头连接符 31">
            <a:extLst>
              <a:ext uri="{FF2B5EF4-FFF2-40B4-BE49-F238E27FC236}">
                <a16:creationId xmlns:a16="http://schemas.microsoft.com/office/drawing/2014/main" id="{5F588A85-3145-F892-CE44-A2A38DF49F50}"/>
              </a:ext>
            </a:extLst>
          </p:cNvPr>
          <p:cNvCxnSpPr>
            <a:cxnSpLocks/>
            <a:stCxn id="25" idx="3"/>
            <a:endCxn id="7" idx="2"/>
          </p:cNvCxnSpPr>
          <p:nvPr/>
        </p:nvCxnSpPr>
        <p:spPr>
          <a:xfrm flipV="1">
            <a:off x="1936270" y="2557645"/>
            <a:ext cx="1530098" cy="228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6" name="连接符: 肘形 35">
            <a:extLst>
              <a:ext uri="{FF2B5EF4-FFF2-40B4-BE49-F238E27FC236}">
                <a16:creationId xmlns:a16="http://schemas.microsoft.com/office/drawing/2014/main" id="{43C0A51A-8E23-8C9A-C4E0-F73CCBA3FD25}"/>
              </a:ext>
            </a:extLst>
          </p:cNvPr>
          <p:cNvCxnSpPr>
            <a:stCxn id="4" idx="3"/>
            <a:endCxn id="28" idx="4"/>
          </p:cNvCxnSpPr>
          <p:nvPr/>
        </p:nvCxnSpPr>
        <p:spPr>
          <a:xfrm flipV="1">
            <a:off x="1936270" y="1429501"/>
            <a:ext cx="1755650" cy="466348"/>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8" name="连接符: 肘形 37">
            <a:extLst>
              <a:ext uri="{FF2B5EF4-FFF2-40B4-BE49-F238E27FC236}">
                <a16:creationId xmlns:a16="http://schemas.microsoft.com/office/drawing/2014/main" id="{59DBB269-E163-DE2B-2106-7A73506EF322}"/>
              </a:ext>
            </a:extLst>
          </p:cNvPr>
          <p:cNvCxnSpPr>
            <a:stCxn id="4" idx="3"/>
            <a:endCxn id="7" idx="0"/>
          </p:cNvCxnSpPr>
          <p:nvPr/>
        </p:nvCxnSpPr>
        <p:spPr>
          <a:xfrm>
            <a:off x="1936270" y="1895849"/>
            <a:ext cx="1755650" cy="454531"/>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0" name="直接箭头连接符 39">
            <a:extLst>
              <a:ext uri="{FF2B5EF4-FFF2-40B4-BE49-F238E27FC236}">
                <a16:creationId xmlns:a16="http://schemas.microsoft.com/office/drawing/2014/main" id="{69EA8175-9ACF-CE85-FFC7-F090C60487DB}"/>
              </a:ext>
            </a:extLst>
          </p:cNvPr>
          <p:cNvCxnSpPr>
            <a:stCxn id="28" idx="6"/>
            <a:endCxn id="6" idx="1"/>
          </p:cNvCxnSpPr>
          <p:nvPr/>
        </p:nvCxnSpPr>
        <p:spPr>
          <a:xfrm flipV="1">
            <a:off x="3917472" y="1217664"/>
            <a:ext cx="826018" cy="457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1" name="矩形 40">
            <a:extLst>
              <a:ext uri="{FF2B5EF4-FFF2-40B4-BE49-F238E27FC236}">
                <a16:creationId xmlns:a16="http://schemas.microsoft.com/office/drawing/2014/main" id="{DA1D6311-D35D-C104-1AB6-6B0B5689CF6B}"/>
              </a:ext>
            </a:extLst>
          </p:cNvPr>
          <p:cNvSpPr/>
          <p:nvPr/>
        </p:nvSpPr>
        <p:spPr>
          <a:xfrm>
            <a:off x="4743490" y="2353043"/>
            <a:ext cx="139598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差分图像</a:t>
            </a:r>
          </a:p>
        </p:txBody>
      </p:sp>
      <p:cxnSp>
        <p:nvCxnSpPr>
          <p:cNvPr id="43" name="直接箭头连接符 42">
            <a:extLst>
              <a:ext uri="{FF2B5EF4-FFF2-40B4-BE49-F238E27FC236}">
                <a16:creationId xmlns:a16="http://schemas.microsoft.com/office/drawing/2014/main" id="{01DE52B9-B35F-0B2C-6C0A-43A6955B7D23}"/>
              </a:ext>
            </a:extLst>
          </p:cNvPr>
          <p:cNvCxnSpPr>
            <a:stCxn id="7" idx="6"/>
            <a:endCxn id="41" idx="1"/>
          </p:cNvCxnSpPr>
          <p:nvPr/>
        </p:nvCxnSpPr>
        <p:spPr>
          <a:xfrm>
            <a:off x="3917472" y="2557645"/>
            <a:ext cx="826018" cy="266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41B19EB3-81F8-49D6-BA54-4A961B6F3E6F}"/>
                  </a:ext>
                </a:extLst>
              </p:cNvPr>
              <p:cNvSpPr txBox="1"/>
              <p:nvPr/>
            </p:nvSpPr>
            <p:spPr>
              <a:xfrm>
                <a:off x="6711743" y="1560953"/>
                <a:ext cx="83971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m:t>
                      </m:r>
                    </m:oMath>
                  </m:oMathPara>
                </a14:m>
                <a:endParaRPr lang="zh-CN" altLang="en-US" sz="3600" dirty="0"/>
              </a:p>
            </p:txBody>
          </p:sp>
        </mc:Choice>
        <mc:Fallback xmlns="">
          <p:sp>
            <p:nvSpPr>
              <p:cNvPr id="45" name="文本框 44">
                <a:extLst>
                  <a:ext uri="{FF2B5EF4-FFF2-40B4-BE49-F238E27FC236}">
                    <a16:creationId xmlns:a16="http://schemas.microsoft.com/office/drawing/2014/main" id="{41B19EB3-81F8-49D6-BA54-4A961B6F3E6F}"/>
                  </a:ext>
                </a:extLst>
              </p:cNvPr>
              <p:cNvSpPr txBox="1">
                <a:spLocks noRot="1" noChangeAspect="1" noMove="1" noResize="1" noEditPoints="1" noAdjustHandles="1" noChangeArrowheads="1" noChangeShapeType="1" noTextEdit="1"/>
              </p:cNvSpPr>
              <p:nvPr/>
            </p:nvSpPr>
            <p:spPr>
              <a:xfrm>
                <a:off x="6711743" y="1560953"/>
                <a:ext cx="839711" cy="646331"/>
              </a:xfrm>
              <a:prstGeom prst="rect">
                <a:avLst/>
              </a:prstGeom>
              <a:blipFill>
                <a:blip r:embed="rId8"/>
                <a:stretch>
                  <a:fillRect/>
                </a:stretch>
              </a:blipFill>
            </p:spPr>
            <p:txBody>
              <a:bodyPr/>
              <a:lstStyle/>
              <a:p>
                <a:r>
                  <a:rPr lang="zh-CN" altLang="en-US">
                    <a:noFill/>
                  </a:rPr>
                  <a:t> </a:t>
                </a:r>
              </a:p>
            </p:txBody>
          </p:sp>
        </mc:Fallback>
      </mc:AlternateContent>
      <p:cxnSp>
        <p:nvCxnSpPr>
          <p:cNvPr id="47" name="连接符: 肘形 46">
            <a:extLst>
              <a:ext uri="{FF2B5EF4-FFF2-40B4-BE49-F238E27FC236}">
                <a16:creationId xmlns:a16="http://schemas.microsoft.com/office/drawing/2014/main" id="{E639380F-736C-78D7-C2F9-11058DB8CCF5}"/>
              </a:ext>
            </a:extLst>
          </p:cNvPr>
          <p:cNvCxnSpPr>
            <a:cxnSpLocks/>
            <a:stCxn id="6" idx="3"/>
            <a:endCxn id="45" idx="0"/>
          </p:cNvCxnSpPr>
          <p:nvPr/>
        </p:nvCxnSpPr>
        <p:spPr>
          <a:xfrm>
            <a:off x="6139474" y="1217664"/>
            <a:ext cx="992125" cy="343289"/>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7" name="连接符: 肘形 56">
            <a:extLst>
              <a:ext uri="{FF2B5EF4-FFF2-40B4-BE49-F238E27FC236}">
                <a16:creationId xmlns:a16="http://schemas.microsoft.com/office/drawing/2014/main" id="{F23FFBB6-5FD9-19EA-0A34-DAF2FD6E5B87}"/>
              </a:ext>
            </a:extLst>
          </p:cNvPr>
          <p:cNvCxnSpPr>
            <a:stCxn id="41" idx="3"/>
            <a:endCxn id="45" idx="2"/>
          </p:cNvCxnSpPr>
          <p:nvPr/>
        </p:nvCxnSpPr>
        <p:spPr>
          <a:xfrm flipV="1">
            <a:off x="6139474" y="2207284"/>
            <a:ext cx="992125" cy="353023"/>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9" name="连接符: 肘形 58">
            <a:extLst>
              <a:ext uri="{FF2B5EF4-FFF2-40B4-BE49-F238E27FC236}">
                <a16:creationId xmlns:a16="http://schemas.microsoft.com/office/drawing/2014/main" id="{E1A8F397-ECA3-8F1E-4EED-79494448BE36}"/>
              </a:ext>
            </a:extLst>
          </p:cNvPr>
          <p:cNvCxnSpPr>
            <a:stCxn id="45" idx="3"/>
            <a:endCxn id="10" idx="3"/>
          </p:cNvCxnSpPr>
          <p:nvPr/>
        </p:nvCxnSpPr>
        <p:spPr>
          <a:xfrm flipH="1">
            <a:off x="7229135" y="1884119"/>
            <a:ext cx="322319" cy="2157896"/>
          </a:xfrm>
          <a:prstGeom prst="bentConnector3">
            <a:avLst>
              <a:gd name="adj1" fmla="val -70924"/>
            </a:avLst>
          </a:prstGeom>
          <a:ln>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E305E9A9-C5AE-3B48-7917-913543BDB14A}"/>
                  </a:ext>
                </a:extLst>
              </p:cNvPr>
              <p:cNvSpPr/>
              <p:nvPr/>
            </p:nvSpPr>
            <p:spPr>
              <a:xfrm>
                <a:off x="6352846" y="689142"/>
                <a:ext cx="612646" cy="3573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oMath>
                  </m:oMathPara>
                </a14:m>
                <a:endParaRPr lang="zh-CN" altLang="en-US" dirty="0"/>
              </a:p>
            </p:txBody>
          </p:sp>
        </mc:Choice>
        <mc:Fallback xmlns="">
          <p:sp>
            <p:nvSpPr>
              <p:cNvPr id="60" name="矩形 59">
                <a:extLst>
                  <a:ext uri="{FF2B5EF4-FFF2-40B4-BE49-F238E27FC236}">
                    <a16:creationId xmlns:a16="http://schemas.microsoft.com/office/drawing/2014/main" id="{E305E9A9-C5AE-3B48-7917-913543BDB14A}"/>
                  </a:ext>
                </a:extLst>
              </p:cNvPr>
              <p:cNvSpPr>
                <a:spLocks noRot="1" noChangeAspect="1" noMove="1" noResize="1" noEditPoints="1" noAdjustHandles="1" noChangeArrowheads="1" noChangeShapeType="1" noTextEdit="1"/>
              </p:cNvSpPr>
              <p:nvPr/>
            </p:nvSpPr>
            <p:spPr>
              <a:xfrm>
                <a:off x="6352846" y="689142"/>
                <a:ext cx="612646" cy="357378"/>
              </a:xfrm>
              <a:prstGeom prst="rect">
                <a:avLst/>
              </a:prstGeom>
              <a:blipFill>
                <a:blip r:embed="rId9"/>
                <a:stretch>
                  <a:fillRect l="-58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171AA017-91C5-02CF-22FB-07E9FEB5617B}"/>
                  </a:ext>
                </a:extLst>
              </p:cNvPr>
              <p:cNvSpPr/>
              <p:nvPr/>
            </p:nvSpPr>
            <p:spPr>
              <a:xfrm>
                <a:off x="6965492" y="2946254"/>
                <a:ext cx="612646" cy="3573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m:oMathPara>
                </a14:m>
                <a:endParaRPr lang="zh-CN" altLang="en-US" dirty="0"/>
              </a:p>
            </p:txBody>
          </p:sp>
        </mc:Choice>
        <mc:Fallback xmlns="">
          <p:sp>
            <p:nvSpPr>
              <p:cNvPr id="61" name="矩形 60">
                <a:extLst>
                  <a:ext uri="{FF2B5EF4-FFF2-40B4-BE49-F238E27FC236}">
                    <a16:creationId xmlns:a16="http://schemas.microsoft.com/office/drawing/2014/main" id="{171AA017-91C5-02CF-22FB-07E9FEB5617B}"/>
                  </a:ext>
                </a:extLst>
              </p:cNvPr>
              <p:cNvSpPr>
                <a:spLocks noRot="1" noChangeAspect="1" noMove="1" noResize="1" noEditPoints="1" noAdjustHandles="1" noChangeArrowheads="1" noChangeShapeType="1" noTextEdit="1"/>
              </p:cNvSpPr>
              <p:nvPr/>
            </p:nvSpPr>
            <p:spPr>
              <a:xfrm>
                <a:off x="6965492" y="2946254"/>
                <a:ext cx="612646" cy="357378"/>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6341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A4076774-4ED0-1009-416A-090A2034F357}"/>
              </a:ext>
            </a:extLst>
          </p:cNvPr>
          <p:cNvSpPr/>
          <p:nvPr/>
        </p:nvSpPr>
        <p:spPr>
          <a:xfrm>
            <a:off x="355148" y="228600"/>
            <a:ext cx="8213542" cy="552450"/>
          </a:xfrm>
          <a:prstGeom prst="rect">
            <a:avLst/>
          </a:prstGeom>
          <a:noFill/>
          <a:ln/>
        </p:spPr>
        <p:txBody>
          <a:bodyPr wrap="square" rtlCol="0" anchor="ctr"/>
          <a:lstStyle/>
          <a:p>
            <a:pPr marL="0" indent="0">
              <a:buNone/>
            </a:pPr>
            <a:r>
              <a:rPr lang="en-US" sz="2400" b="1" dirty="0">
                <a:solidFill>
                  <a:srgbClr val="2C909D"/>
                </a:solidFill>
                <a:latin typeface="Noto Sans SC" pitchFamily="34" charset="0"/>
                <a:ea typeface="Noto Sans SC" pitchFamily="34" charset="-122"/>
                <a:cs typeface="Noto Sans SC" pitchFamily="34" charset="-120"/>
              </a:rPr>
              <a:t> </a:t>
            </a:r>
            <a:r>
              <a:rPr lang="zh-CN" altLang="en-US" sz="2400" b="1" dirty="0">
                <a:solidFill>
                  <a:srgbClr val="2C909D"/>
                </a:solidFill>
                <a:latin typeface="Noto Sans SC" pitchFamily="34" charset="0"/>
                <a:ea typeface="Noto Sans SC" pitchFamily="34" charset="-122"/>
                <a:cs typeface="Noto Sans SC" pitchFamily="34" charset="-120"/>
              </a:rPr>
              <a:t>四帧差分法形式一</a:t>
            </a:r>
            <a:endParaRPr lang="en-US" sz="2400"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0E812A9-EA5A-5904-B967-0D1E3A82257D}"/>
                  </a:ext>
                </a:extLst>
              </p:cNvPr>
              <p:cNvSpPr/>
              <p:nvPr/>
            </p:nvSpPr>
            <p:spPr>
              <a:xfrm>
                <a:off x="355148" y="2106462"/>
                <a:ext cx="206340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第 </a:t>
                </a:r>
                <a:r>
                  <a:rPr lang="en-US" altLang="zh-CN" dirty="0"/>
                  <a:t>n+1 </a:t>
                </a:r>
                <a:r>
                  <a:rPr lang="zh-CN" altLang="en-US" dirty="0"/>
                  <a:t>帧图像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oMath>
                </a14:m>
                <a:endParaRPr lang="zh-CN" altLang="en-US" dirty="0"/>
              </a:p>
            </p:txBody>
          </p:sp>
        </mc:Choice>
        <mc:Fallback xmlns="">
          <p:sp>
            <p:nvSpPr>
              <p:cNvPr id="4" name="矩形 3">
                <a:extLst>
                  <a:ext uri="{FF2B5EF4-FFF2-40B4-BE49-F238E27FC236}">
                    <a16:creationId xmlns:a16="http://schemas.microsoft.com/office/drawing/2014/main" id="{C0E812A9-EA5A-5904-B967-0D1E3A82257D}"/>
                  </a:ext>
                </a:extLst>
              </p:cNvPr>
              <p:cNvSpPr>
                <a:spLocks noRot="1" noChangeAspect="1" noMove="1" noResize="1" noEditPoints="1" noAdjustHandles="1" noChangeArrowheads="1" noChangeShapeType="1" noTextEdit="1"/>
              </p:cNvSpPr>
              <p:nvPr/>
            </p:nvSpPr>
            <p:spPr>
              <a:xfrm>
                <a:off x="355148" y="2106462"/>
                <a:ext cx="2063404" cy="414528"/>
              </a:xfrm>
              <a:prstGeom prst="rect">
                <a:avLst/>
              </a:prstGeom>
              <a:blipFill>
                <a:blip r:embed="rId2"/>
                <a:stretch>
                  <a:fillRect l="-293" t="-1429"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544CC7A-A05E-9423-3132-359F11DAEE98}"/>
                  </a:ext>
                </a:extLst>
              </p:cNvPr>
              <p:cNvSpPr/>
              <p:nvPr/>
            </p:nvSpPr>
            <p:spPr>
              <a:xfrm>
                <a:off x="3494531" y="1668325"/>
                <a:ext cx="1652818"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差分图像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12</m:t>
                        </m:r>
                      </m:sub>
                    </m:sSub>
                  </m:oMath>
                </a14:m>
                <a:endParaRPr lang="zh-CN" altLang="en-US" dirty="0"/>
              </a:p>
            </p:txBody>
          </p:sp>
        </mc:Choice>
        <mc:Fallback xmlns="">
          <p:sp>
            <p:nvSpPr>
              <p:cNvPr id="5" name="矩形 4">
                <a:extLst>
                  <a:ext uri="{FF2B5EF4-FFF2-40B4-BE49-F238E27FC236}">
                    <a16:creationId xmlns:a16="http://schemas.microsoft.com/office/drawing/2014/main" id="{D544CC7A-A05E-9423-3132-359F11DAEE98}"/>
                  </a:ext>
                </a:extLst>
              </p:cNvPr>
              <p:cNvSpPr>
                <a:spLocks noRot="1" noChangeAspect="1" noMove="1" noResize="1" noEditPoints="1" noAdjustHandles="1" noChangeArrowheads="1" noChangeShapeType="1" noTextEdit="1"/>
              </p:cNvSpPr>
              <p:nvPr/>
            </p:nvSpPr>
            <p:spPr>
              <a:xfrm>
                <a:off x="3494531" y="1668325"/>
                <a:ext cx="1652818" cy="414528"/>
              </a:xfrm>
              <a:prstGeom prst="rect">
                <a:avLst/>
              </a:prstGeom>
              <a:blipFill>
                <a:blip r:embed="rId3"/>
                <a:stretch>
                  <a:fillRect t="-1429"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29A264B8-C80D-0C5D-2E4F-A50ACEA58E65}"/>
                  </a:ext>
                </a:extLst>
              </p:cNvPr>
              <p:cNvSpPr/>
              <p:nvPr/>
            </p:nvSpPr>
            <p:spPr>
              <a:xfrm>
                <a:off x="355148" y="1231769"/>
                <a:ext cx="206340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第 </a:t>
                </a:r>
                <a:r>
                  <a:rPr lang="en-US" altLang="zh-CN" dirty="0"/>
                  <a:t>n </a:t>
                </a:r>
                <a:r>
                  <a:rPr lang="zh-CN" altLang="en-US" dirty="0"/>
                  <a:t>帧图像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sub>
                    </m:sSub>
                  </m:oMath>
                </a14:m>
                <a:endParaRPr lang="zh-CN" altLang="en-US" dirty="0"/>
              </a:p>
            </p:txBody>
          </p:sp>
        </mc:Choice>
        <mc:Fallback xmlns="">
          <p:sp>
            <p:nvSpPr>
              <p:cNvPr id="16" name="矩形 15">
                <a:extLst>
                  <a:ext uri="{FF2B5EF4-FFF2-40B4-BE49-F238E27FC236}">
                    <a16:creationId xmlns:a16="http://schemas.microsoft.com/office/drawing/2014/main" id="{29A264B8-C80D-0C5D-2E4F-A50ACEA58E65}"/>
                  </a:ext>
                </a:extLst>
              </p:cNvPr>
              <p:cNvSpPr>
                <a:spLocks noRot="1" noChangeAspect="1" noMove="1" noResize="1" noEditPoints="1" noAdjustHandles="1" noChangeArrowheads="1" noChangeShapeType="1" noTextEdit="1"/>
              </p:cNvSpPr>
              <p:nvPr/>
            </p:nvSpPr>
            <p:spPr>
              <a:xfrm>
                <a:off x="355148" y="1231769"/>
                <a:ext cx="2063404" cy="414528"/>
              </a:xfrm>
              <a:prstGeom prst="rect">
                <a:avLst/>
              </a:prstGeom>
              <a:blipFill>
                <a:blip r:embed="rId4"/>
                <a:stretch>
                  <a:fillRect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7A9A6935-C409-1107-2384-0FD7815B2351}"/>
                  </a:ext>
                </a:extLst>
              </p:cNvPr>
              <p:cNvSpPr/>
              <p:nvPr/>
            </p:nvSpPr>
            <p:spPr>
              <a:xfrm>
                <a:off x="355148" y="2987495"/>
                <a:ext cx="206340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第 </a:t>
                </a:r>
                <a:r>
                  <a:rPr lang="en-US" altLang="zh-CN" dirty="0"/>
                  <a:t>n+2 </a:t>
                </a:r>
                <a:r>
                  <a:rPr lang="zh-CN" altLang="en-US" dirty="0"/>
                  <a:t>帧图像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ub>
                    </m:sSub>
                  </m:oMath>
                </a14:m>
                <a:endParaRPr lang="zh-CN" altLang="en-US" dirty="0"/>
              </a:p>
            </p:txBody>
          </p:sp>
        </mc:Choice>
        <mc:Fallback xmlns="">
          <p:sp>
            <p:nvSpPr>
              <p:cNvPr id="17" name="矩形 16">
                <a:extLst>
                  <a:ext uri="{FF2B5EF4-FFF2-40B4-BE49-F238E27FC236}">
                    <a16:creationId xmlns:a16="http://schemas.microsoft.com/office/drawing/2014/main" id="{7A9A6935-C409-1107-2384-0FD7815B2351}"/>
                  </a:ext>
                </a:extLst>
              </p:cNvPr>
              <p:cNvSpPr>
                <a:spLocks noRot="1" noChangeAspect="1" noMove="1" noResize="1" noEditPoints="1" noAdjustHandles="1" noChangeArrowheads="1" noChangeShapeType="1" noTextEdit="1"/>
              </p:cNvSpPr>
              <p:nvPr/>
            </p:nvSpPr>
            <p:spPr>
              <a:xfrm>
                <a:off x="355148" y="2987495"/>
                <a:ext cx="2063404" cy="414528"/>
              </a:xfrm>
              <a:prstGeom prst="rect">
                <a:avLst/>
              </a:prstGeom>
              <a:blipFill>
                <a:blip r:embed="rId5"/>
                <a:stretch>
                  <a:fillRect l="-293"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6D7E8055-A783-D2ED-7866-7B573F23C710}"/>
                  </a:ext>
                </a:extLst>
              </p:cNvPr>
              <p:cNvSpPr/>
              <p:nvPr/>
            </p:nvSpPr>
            <p:spPr>
              <a:xfrm>
                <a:off x="3494531" y="3426407"/>
                <a:ext cx="1652818"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差分图像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34</m:t>
                        </m:r>
                      </m:sub>
                    </m:sSub>
                  </m:oMath>
                </a14:m>
                <a:endParaRPr lang="zh-CN" altLang="en-US" dirty="0"/>
              </a:p>
            </p:txBody>
          </p:sp>
        </mc:Choice>
        <mc:Fallback xmlns="">
          <p:sp>
            <p:nvSpPr>
              <p:cNvPr id="26" name="矩形 25">
                <a:extLst>
                  <a:ext uri="{FF2B5EF4-FFF2-40B4-BE49-F238E27FC236}">
                    <a16:creationId xmlns:a16="http://schemas.microsoft.com/office/drawing/2014/main" id="{6D7E8055-A783-D2ED-7866-7B573F23C710}"/>
                  </a:ext>
                </a:extLst>
              </p:cNvPr>
              <p:cNvSpPr>
                <a:spLocks noRot="1" noChangeAspect="1" noMove="1" noResize="1" noEditPoints="1" noAdjustHandles="1" noChangeArrowheads="1" noChangeShapeType="1" noTextEdit="1"/>
              </p:cNvSpPr>
              <p:nvPr/>
            </p:nvSpPr>
            <p:spPr>
              <a:xfrm>
                <a:off x="3494531" y="3426407"/>
                <a:ext cx="1652818" cy="414528"/>
              </a:xfrm>
              <a:prstGeom prst="rect">
                <a:avLst/>
              </a:prstGeom>
              <a:blipFill>
                <a:blip r:embed="rId6"/>
                <a:stretch>
                  <a:fillRect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89577061-32BF-F2CF-A8BF-5234944C89F9}"/>
                  </a:ext>
                </a:extLst>
              </p:cNvPr>
              <p:cNvSpPr/>
              <p:nvPr/>
            </p:nvSpPr>
            <p:spPr>
              <a:xfrm>
                <a:off x="355148" y="3873256"/>
                <a:ext cx="2063404"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第 </a:t>
                </a:r>
                <a:r>
                  <a:rPr lang="en-US" altLang="zh-CN" dirty="0"/>
                  <a:t>n+3 </a:t>
                </a:r>
                <a:r>
                  <a:rPr lang="zh-CN" altLang="en-US" dirty="0"/>
                  <a:t>帧图像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+3</m:t>
                        </m:r>
                      </m:sub>
                    </m:sSub>
                  </m:oMath>
                </a14:m>
                <a:endParaRPr lang="zh-CN" altLang="en-US" dirty="0"/>
              </a:p>
            </p:txBody>
          </p:sp>
        </mc:Choice>
        <mc:Fallback xmlns="">
          <p:sp>
            <p:nvSpPr>
              <p:cNvPr id="64" name="矩形 63">
                <a:extLst>
                  <a:ext uri="{FF2B5EF4-FFF2-40B4-BE49-F238E27FC236}">
                    <a16:creationId xmlns:a16="http://schemas.microsoft.com/office/drawing/2014/main" id="{89577061-32BF-F2CF-A8BF-5234944C89F9}"/>
                  </a:ext>
                </a:extLst>
              </p:cNvPr>
              <p:cNvSpPr>
                <a:spLocks noRot="1" noChangeAspect="1" noMove="1" noResize="1" noEditPoints="1" noAdjustHandles="1" noChangeArrowheads="1" noChangeShapeType="1" noTextEdit="1"/>
              </p:cNvSpPr>
              <p:nvPr/>
            </p:nvSpPr>
            <p:spPr>
              <a:xfrm>
                <a:off x="355148" y="3873256"/>
                <a:ext cx="2063404" cy="414528"/>
              </a:xfrm>
              <a:prstGeom prst="rect">
                <a:avLst/>
              </a:prstGeom>
              <a:blipFill>
                <a:blip r:embed="rId7"/>
                <a:stretch>
                  <a:fillRect l="-293" b="-15714"/>
                </a:stretch>
              </a:blipFill>
            </p:spPr>
            <p:txBody>
              <a:bodyPr/>
              <a:lstStyle/>
              <a:p>
                <a:r>
                  <a:rPr lang="zh-CN" altLang="en-US">
                    <a:noFill/>
                  </a:rPr>
                  <a:t> </a:t>
                </a:r>
              </a:p>
            </p:txBody>
          </p:sp>
        </mc:Fallback>
      </mc:AlternateContent>
      <p:cxnSp>
        <p:nvCxnSpPr>
          <p:cNvPr id="72" name="连接符: 肘形 71">
            <a:extLst>
              <a:ext uri="{FF2B5EF4-FFF2-40B4-BE49-F238E27FC236}">
                <a16:creationId xmlns:a16="http://schemas.microsoft.com/office/drawing/2014/main" id="{212A7376-F70E-490E-C2DA-3FD7F9570DF0}"/>
              </a:ext>
            </a:extLst>
          </p:cNvPr>
          <p:cNvCxnSpPr>
            <a:stCxn id="16" idx="3"/>
            <a:endCxn id="5" idx="1"/>
          </p:cNvCxnSpPr>
          <p:nvPr/>
        </p:nvCxnSpPr>
        <p:spPr>
          <a:xfrm>
            <a:off x="2418552" y="1439033"/>
            <a:ext cx="1075979" cy="436556"/>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4" name="连接符: 肘形 73">
            <a:extLst>
              <a:ext uri="{FF2B5EF4-FFF2-40B4-BE49-F238E27FC236}">
                <a16:creationId xmlns:a16="http://schemas.microsoft.com/office/drawing/2014/main" id="{4E1EB4AF-C276-24D4-8A8F-881EAA7AF479}"/>
              </a:ext>
            </a:extLst>
          </p:cNvPr>
          <p:cNvCxnSpPr>
            <a:stCxn id="4" idx="3"/>
            <a:endCxn id="5" idx="1"/>
          </p:cNvCxnSpPr>
          <p:nvPr/>
        </p:nvCxnSpPr>
        <p:spPr>
          <a:xfrm flipV="1">
            <a:off x="2418552" y="1875589"/>
            <a:ext cx="1075979" cy="438137"/>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6" name="连接符: 肘形 75">
            <a:extLst>
              <a:ext uri="{FF2B5EF4-FFF2-40B4-BE49-F238E27FC236}">
                <a16:creationId xmlns:a16="http://schemas.microsoft.com/office/drawing/2014/main" id="{C8712FF5-E8F1-C56D-8091-4260AC274B0E}"/>
              </a:ext>
            </a:extLst>
          </p:cNvPr>
          <p:cNvCxnSpPr>
            <a:stCxn id="17" idx="3"/>
            <a:endCxn id="26" idx="1"/>
          </p:cNvCxnSpPr>
          <p:nvPr/>
        </p:nvCxnSpPr>
        <p:spPr>
          <a:xfrm>
            <a:off x="2418552" y="3194759"/>
            <a:ext cx="1075979" cy="438912"/>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8" name="连接符: 肘形 77">
            <a:extLst>
              <a:ext uri="{FF2B5EF4-FFF2-40B4-BE49-F238E27FC236}">
                <a16:creationId xmlns:a16="http://schemas.microsoft.com/office/drawing/2014/main" id="{667C3E98-13DC-22D7-2C27-B83376195DDD}"/>
              </a:ext>
            </a:extLst>
          </p:cNvPr>
          <p:cNvCxnSpPr>
            <a:stCxn id="64" idx="3"/>
            <a:endCxn id="26" idx="1"/>
          </p:cNvCxnSpPr>
          <p:nvPr/>
        </p:nvCxnSpPr>
        <p:spPr>
          <a:xfrm flipV="1">
            <a:off x="2418552" y="3633671"/>
            <a:ext cx="1075979" cy="446849"/>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sp>
        <p:nvSpPr>
          <p:cNvPr id="79" name="矩形 78">
            <a:extLst>
              <a:ext uri="{FF2B5EF4-FFF2-40B4-BE49-F238E27FC236}">
                <a16:creationId xmlns:a16="http://schemas.microsoft.com/office/drawing/2014/main" id="{ED797A0C-6262-D650-B1B6-B6D535DB0580}"/>
              </a:ext>
            </a:extLst>
          </p:cNvPr>
          <p:cNvSpPr/>
          <p:nvPr/>
        </p:nvSpPr>
        <p:spPr>
          <a:xfrm>
            <a:off x="5789313" y="2520990"/>
            <a:ext cx="1074783"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二值化</a:t>
            </a:r>
          </a:p>
        </p:txBody>
      </p:sp>
      <p:cxnSp>
        <p:nvCxnSpPr>
          <p:cNvPr id="81" name="连接符: 肘形 80">
            <a:extLst>
              <a:ext uri="{FF2B5EF4-FFF2-40B4-BE49-F238E27FC236}">
                <a16:creationId xmlns:a16="http://schemas.microsoft.com/office/drawing/2014/main" id="{5B6997A4-C4CE-9FBB-89E9-F5515F7A657C}"/>
              </a:ext>
            </a:extLst>
          </p:cNvPr>
          <p:cNvCxnSpPr>
            <a:stCxn id="5" idx="3"/>
            <a:endCxn id="79" idx="1"/>
          </p:cNvCxnSpPr>
          <p:nvPr/>
        </p:nvCxnSpPr>
        <p:spPr>
          <a:xfrm>
            <a:off x="5147349" y="1875589"/>
            <a:ext cx="641964" cy="852665"/>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3" name="连接符: 肘形 82">
            <a:extLst>
              <a:ext uri="{FF2B5EF4-FFF2-40B4-BE49-F238E27FC236}">
                <a16:creationId xmlns:a16="http://schemas.microsoft.com/office/drawing/2014/main" id="{B63F6AB7-26AF-472D-798D-BA6C51A6C26F}"/>
              </a:ext>
            </a:extLst>
          </p:cNvPr>
          <p:cNvCxnSpPr>
            <a:stCxn id="26" idx="3"/>
            <a:endCxn id="79" idx="1"/>
          </p:cNvCxnSpPr>
          <p:nvPr/>
        </p:nvCxnSpPr>
        <p:spPr>
          <a:xfrm flipV="1">
            <a:off x="5147349" y="2728254"/>
            <a:ext cx="641964" cy="905417"/>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sp>
        <p:nvSpPr>
          <p:cNvPr id="84" name="矩形 83">
            <a:extLst>
              <a:ext uri="{FF2B5EF4-FFF2-40B4-BE49-F238E27FC236}">
                <a16:creationId xmlns:a16="http://schemas.microsoft.com/office/drawing/2014/main" id="{088EDA94-46E2-EC01-38DF-B96EED830E6B}"/>
              </a:ext>
            </a:extLst>
          </p:cNvPr>
          <p:cNvSpPr/>
          <p:nvPr/>
        </p:nvSpPr>
        <p:spPr>
          <a:xfrm>
            <a:off x="6581363" y="1426451"/>
            <a:ext cx="1365829"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两结果相与</a:t>
            </a:r>
          </a:p>
        </p:txBody>
      </p:sp>
      <p:cxnSp>
        <p:nvCxnSpPr>
          <p:cNvPr id="86" name="连接符: 肘形 85">
            <a:extLst>
              <a:ext uri="{FF2B5EF4-FFF2-40B4-BE49-F238E27FC236}">
                <a16:creationId xmlns:a16="http://schemas.microsoft.com/office/drawing/2014/main" id="{07A0337D-ABDF-EE2E-96F1-2012B6A65EBD}"/>
              </a:ext>
            </a:extLst>
          </p:cNvPr>
          <p:cNvCxnSpPr>
            <a:stCxn id="79" idx="0"/>
            <a:endCxn id="84" idx="1"/>
          </p:cNvCxnSpPr>
          <p:nvPr/>
        </p:nvCxnSpPr>
        <p:spPr>
          <a:xfrm rot="5400000" flipH="1" flipV="1">
            <a:off x="6010397" y="1950024"/>
            <a:ext cx="887275" cy="254658"/>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sp>
        <p:nvSpPr>
          <p:cNvPr id="87" name="矩形 86">
            <a:extLst>
              <a:ext uri="{FF2B5EF4-FFF2-40B4-BE49-F238E27FC236}">
                <a16:creationId xmlns:a16="http://schemas.microsoft.com/office/drawing/2014/main" id="{B7E19505-B531-2163-4077-2F7F1D6A348E}"/>
              </a:ext>
            </a:extLst>
          </p:cNvPr>
          <p:cNvSpPr/>
          <p:nvPr/>
        </p:nvSpPr>
        <p:spPr>
          <a:xfrm>
            <a:off x="6652411" y="3625616"/>
            <a:ext cx="1223735" cy="4145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运动目标</a:t>
            </a:r>
          </a:p>
        </p:txBody>
      </p:sp>
      <p:cxnSp>
        <p:nvCxnSpPr>
          <p:cNvPr id="90" name="直接箭头连接符 89">
            <a:extLst>
              <a:ext uri="{FF2B5EF4-FFF2-40B4-BE49-F238E27FC236}">
                <a16:creationId xmlns:a16="http://schemas.microsoft.com/office/drawing/2014/main" id="{7D811C9D-3512-CA44-9102-5D09C6272DA9}"/>
              </a:ext>
            </a:extLst>
          </p:cNvPr>
          <p:cNvCxnSpPr>
            <a:stCxn id="84" idx="2"/>
            <a:endCxn id="87" idx="0"/>
          </p:cNvCxnSpPr>
          <p:nvPr/>
        </p:nvCxnSpPr>
        <p:spPr>
          <a:xfrm>
            <a:off x="7264278" y="1840979"/>
            <a:ext cx="1" cy="178463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600909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TotalTime>
  <Words>1171</Words>
  <Application>Microsoft Office PowerPoint</Application>
  <PresentationFormat>全屏显示(16:9)</PresentationFormat>
  <Paragraphs>242</Paragraphs>
  <Slides>24</Slides>
  <Notes>15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Noto Sans SC</vt:lpstr>
      <vt:lpstr>等线</vt:lpstr>
      <vt:lpstr>Arial</vt:lpstr>
      <vt:lpstr>Calibri</vt:lpstr>
      <vt:lpstr>Cambria Math</vt:lpstr>
      <vt:lpstr>Helvetica</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基于帧差法的车辆运动检测研究论文答辩</dc:title>
  <dc:subject>SUBTITLE HERE</dc:subject>
  <dc:creator>MindShow.fun</dc:creator>
  <cp:lastModifiedBy>王 敬锁</cp:lastModifiedBy>
  <cp:revision>266</cp:revision>
  <dcterms:created xsi:type="dcterms:W3CDTF">2023-05-21T07:50:51Z</dcterms:created>
  <dcterms:modified xsi:type="dcterms:W3CDTF">2023-05-22T13:40:56Z</dcterms:modified>
</cp:coreProperties>
</file>